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93" r:id="rId5"/>
    <p:sldId id="294" r:id="rId6"/>
    <p:sldId id="314" r:id="rId7"/>
    <p:sldId id="295" r:id="rId8"/>
    <p:sldId id="315" r:id="rId9"/>
    <p:sldId id="296" r:id="rId10"/>
    <p:sldId id="323" r:id="rId11"/>
    <p:sldId id="317" r:id="rId12"/>
    <p:sldId id="318" r:id="rId13"/>
    <p:sldId id="320" r:id="rId14"/>
    <p:sldId id="297" r:id="rId15"/>
    <p:sldId id="321" r:id="rId16"/>
    <p:sldId id="32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BDA81-3374-4B3B-BDD0-E1D3BD55EF12}" v="75" dt="2026-01-27T03:35:14.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189" autoAdjust="0"/>
  </p:normalViewPr>
  <p:slideViewPr>
    <p:cSldViewPr snapToGrid="0">
      <p:cViewPr varScale="1">
        <p:scale>
          <a:sx n="71" d="100"/>
          <a:sy n="71" d="100"/>
        </p:scale>
        <p:origin x="894"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082AC-9D64-4AB2-9BE2-6AEAC639735C}" type="datetimeFigureOut">
              <a:rPr lang="en-US" smtClean="0"/>
              <a:t>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16021-58C1-4FF8-A6FA-D9E07E809FFD}" type="slidenum">
              <a:rPr lang="en-US" smtClean="0"/>
              <a:t>‹#›</a:t>
            </a:fld>
            <a:endParaRPr lang="en-US" dirty="0"/>
          </a:p>
        </p:txBody>
      </p:sp>
    </p:spTree>
    <p:extLst>
      <p:ext uri="{BB962C8B-B14F-4D97-AF65-F5344CB8AC3E}">
        <p14:creationId xmlns:p14="http://schemas.microsoft.com/office/powerpoint/2010/main" val="3573976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xios.com/2026/01/19/affordable-homes-metro-incom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jpmorganchase.com/institute/all-topics/community-development/the-affordability-gap-is-home-ownership-still-within-reach-in-todays-economy" TargetMode="External"/><Relationship Id="rId5" Type="http://schemas.openxmlformats.org/officeDocument/2006/relationships/hyperlink" Target="https://www.investopedia.com/average-time-americans-spent-saving-for-a-home-down-payment-in-2025-revealed-11884712?utm_source=chatgpt.com" TargetMode="External"/><Relationship Id="rId4" Type="http://schemas.openxmlformats.org/officeDocument/2006/relationships/hyperlink" Target="https://www.nahb.org/-/media/NAHB/news-and-economics/docs/housing-economics-plus/special-studies/2025/special-study-households-priced-out-of-the-housing-market-march-2025.pdf?rev=557833ecb28e410c983deb86813645a8&amp;utm_source=chatgpt.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EC923-947D-441F-A6E8-587D208D64F7}" type="slidenum">
              <a:rPr lang="en-US" smtClean="0"/>
              <a:t>1</a:t>
            </a:fld>
            <a:endParaRPr lang="en-US" dirty="0"/>
          </a:p>
        </p:txBody>
      </p:sp>
    </p:spTree>
    <p:extLst>
      <p:ext uri="{BB962C8B-B14F-4D97-AF65-F5344CB8AC3E}">
        <p14:creationId xmlns:p14="http://schemas.microsoft.com/office/powerpoint/2010/main" val="169800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Every one of these issues costs time — and time is money for both the city and the buyer.</a:t>
            </a:r>
          </a:p>
          <a:p>
            <a:endParaRPr lang="en-US" dirty="0"/>
          </a:p>
          <a:p>
            <a:r>
              <a:rPr lang="en-US" dirty="0">
                <a:solidFill>
                  <a:schemeClr val="bg1"/>
                </a:solidFill>
              </a:rPr>
              <a:t>Put it in writing — clearly and early</a:t>
            </a:r>
          </a:p>
          <a:p>
            <a:pPr lvl="1"/>
            <a:r>
              <a:rPr lang="en-US" dirty="0">
                <a:solidFill>
                  <a:schemeClr val="bg1"/>
                </a:solidFill>
              </a:rPr>
              <a:t>Detailed HOME agreement with CHDOs/developers</a:t>
            </a:r>
          </a:p>
          <a:p>
            <a:pPr lvl="1"/>
            <a:r>
              <a:rPr lang="en-US" dirty="0">
                <a:solidFill>
                  <a:schemeClr val="bg1"/>
                </a:solidFill>
              </a:rPr>
              <a:t>Clear expectations for commitment, start, and completion deadlines</a:t>
            </a:r>
          </a:p>
          <a:p>
            <a:r>
              <a:rPr lang="en-US" dirty="0">
                <a:solidFill>
                  <a:schemeClr val="bg1"/>
                </a:solidFill>
              </a:rPr>
              <a:t>Plan for reality, not best-case scenarios</a:t>
            </a:r>
          </a:p>
          <a:p>
            <a:pPr lvl="1"/>
            <a:r>
              <a:rPr lang="en-US" dirty="0">
                <a:solidFill>
                  <a:schemeClr val="bg1"/>
                </a:solidFill>
              </a:rPr>
              <a:t>Build realistic construction timelines with contingency</a:t>
            </a:r>
          </a:p>
          <a:p>
            <a:pPr lvl="1"/>
            <a:r>
              <a:rPr lang="en-US" dirty="0">
                <a:solidFill>
                  <a:schemeClr val="bg1"/>
                </a:solidFill>
              </a:rPr>
              <a:t>Use phased development for larger single-family portfolios</a:t>
            </a:r>
          </a:p>
          <a:p>
            <a:r>
              <a:rPr lang="en-US" dirty="0">
                <a:solidFill>
                  <a:schemeClr val="bg1"/>
                </a:solidFill>
              </a:rPr>
              <a:t>Don’t underestimate compliance</a:t>
            </a:r>
          </a:p>
          <a:p>
            <a:pPr lvl="1"/>
            <a:r>
              <a:rPr lang="en-US" dirty="0">
                <a:solidFill>
                  <a:schemeClr val="bg1"/>
                </a:solidFill>
              </a:rPr>
              <a:t>Ongoing training on HOME cross-cutting requirements (Davis-Bacon, Section 3, environmental review, etc.,)</a:t>
            </a:r>
          </a:p>
          <a:p>
            <a:r>
              <a:rPr lang="en-US" dirty="0">
                <a:solidFill>
                  <a:schemeClr val="bg1"/>
                </a:solidFill>
              </a:rPr>
              <a:t>Make sure the land is truly build-ready</a:t>
            </a:r>
          </a:p>
          <a:p>
            <a:pPr lvl="1"/>
            <a:r>
              <a:rPr lang="en-US" dirty="0">
                <a:solidFill>
                  <a:schemeClr val="bg1"/>
                </a:solidFill>
              </a:rPr>
              <a:t>Lots must have infrastructure and be permit-ready before conveyance</a:t>
            </a:r>
          </a:p>
          <a:p>
            <a:pPr lvl="1"/>
            <a:r>
              <a:rPr lang="en-US" dirty="0">
                <a:solidFill>
                  <a:schemeClr val="bg1"/>
                </a:solidFill>
              </a:rPr>
              <a:t>Avoid cost overruns from unexpected site prep or utilities</a:t>
            </a:r>
          </a:p>
          <a:p>
            <a:r>
              <a:rPr lang="en-US" dirty="0">
                <a:solidFill>
                  <a:schemeClr val="bg1"/>
                </a:solidFill>
              </a:rPr>
              <a:t>Streamline City processes</a:t>
            </a:r>
          </a:p>
          <a:p>
            <a:pPr lvl="1"/>
            <a:r>
              <a:rPr lang="en-US" dirty="0">
                <a:solidFill>
                  <a:schemeClr val="bg1"/>
                </a:solidFill>
              </a:rPr>
              <a:t>Align land conveyance and permitting to reduce avoidable delays</a:t>
            </a:r>
          </a:p>
          <a:p>
            <a:endParaRPr lang="en-US" dirty="0"/>
          </a:p>
          <a:p>
            <a:endParaRPr lang="en-US" dirty="0"/>
          </a:p>
        </p:txBody>
      </p:sp>
      <p:sp>
        <p:nvSpPr>
          <p:cNvPr id="4" name="Slide Number Placeholder 3"/>
          <p:cNvSpPr>
            <a:spLocks noGrp="1"/>
          </p:cNvSpPr>
          <p:nvPr>
            <p:ph type="sldNum" sz="quarter" idx="5"/>
          </p:nvPr>
        </p:nvSpPr>
        <p:spPr/>
        <p:txBody>
          <a:bodyPr/>
          <a:lstStyle/>
          <a:p>
            <a:fld id="{387EC923-947D-441F-A6E8-587D208D64F7}" type="slidenum">
              <a:rPr lang="en-US" smtClean="0"/>
              <a:t>11</a:t>
            </a:fld>
            <a:endParaRPr lang="en-US" dirty="0"/>
          </a:p>
        </p:txBody>
      </p:sp>
    </p:spTree>
    <p:extLst>
      <p:ext uri="{BB962C8B-B14F-4D97-AF65-F5344CB8AC3E}">
        <p14:creationId xmlns:p14="http://schemas.microsoft.com/office/powerpoint/2010/main" val="345860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5288-CFEF-4718-F4DB-A17CCA9A12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43273-ABC9-575F-120B-1F764839910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FBC4139-16F1-9DB5-D619-74459E3425EA}"/>
              </a:ext>
            </a:extLst>
          </p:cNvPr>
          <p:cNvSpPr>
            <a:spLocks noGrp="1"/>
          </p:cNvSpPr>
          <p:nvPr>
            <p:ph type="body" idx="1"/>
          </p:nvPr>
        </p:nvSpPr>
        <p:spPr/>
        <p:txBody>
          <a:bodyPr/>
          <a:lstStyle/>
          <a:p>
            <a:r>
              <a:rPr lang="en-US" dirty="0"/>
              <a:t>Every one of these issues costs time — and time is money for both the city and the buyer.</a:t>
            </a:r>
          </a:p>
          <a:p>
            <a:endParaRPr lang="en-US" dirty="0"/>
          </a:p>
          <a:p>
            <a:r>
              <a:rPr lang="en-US" dirty="0">
                <a:solidFill>
                  <a:schemeClr val="bg1"/>
                </a:solidFill>
              </a:rPr>
              <a:t>Get legal alignment early</a:t>
            </a:r>
          </a:p>
          <a:p>
            <a:pPr lvl="1"/>
            <a:r>
              <a:rPr lang="en-US" dirty="0">
                <a:solidFill>
                  <a:schemeClr val="bg1"/>
                </a:solidFill>
              </a:rPr>
              <a:t>Pre-approve subordination agreements with lenders to avoid closing delays</a:t>
            </a:r>
          </a:p>
          <a:p>
            <a:r>
              <a:rPr lang="en-US" dirty="0">
                <a:solidFill>
                  <a:schemeClr val="bg1"/>
                </a:solidFill>
              </a:rPr>
              <a:t>Move buyer through the pipeline quickly</a:t>
            </a:r>
          </a:p>
          <a:p>
            <a:pPr lvl="1"/>
            <a:r>
              <a:rPr lang="en-US" dirty="0">
                <a:solidFill>
                  <a:schemeClr val="bg1"/>
                </a:solidFill>
              </a:rPr>
              <a:t>Timely review and approval of down payment assistance to reduce delays, carrying costs, and vandalism risk</a:t>
            </a:r>
          </a:p>
          <a:p>
            <a:r>
              <a:rPr lang="en-US" dirty="0">
                <a:solidFill>
                  <a:schemeClr val="bg1"/>
                </a:solidFill>
              </a:rPr>
              <a:t>Resolve title and boundary issues upfront</a:t>
            </a:r>
          </a:p>
          <a:p>
            <a:pPr lvl="1"/>
            <a:r>
              <a:rPr lang="en-US" dirty="0">
                <a:solidFill>
                  <a:schemeClr val="bg1"/>
                </a:solidFill>
              </a:rPr>
              <a:t>Resolve encroachment and adverse possession before conveying lots to CHDOs</a:t>
            </a:r>
          </a:p>
          <a:p>
            <a:r>
              <a:rPr lang="en-US" dirty="0">
                <a:solidFill>
                  <a:schemeClr val="bg1"/>
                </a:solidFill>
              </a:rPr>
              <a:t>Communicate early—and often</a:t>
            </a:r>
          </a:p>
          <a:p>
            <a:pPr lvl="1"/>
            <a:r>
              <a:rPr lang="en-US" dirty="0">
                <a:solidFill>
                  <a:schemeClr val="bg1"/>
                </a:solidFill>
              </a:rPr>
              <a:t>Ongoing coordination with CHDOs/developers on timelines, deadlines, and policy or process changes</a:t>
            </a:r>
          </a:p>
          <a:p>
            <a:endParaRPr lang="en-US" dirty="0"/>
          </a:p>
        </p:txBody>
      </p:sp>
      <p:sp>
        <p:nvSpPr>
          <p:cNvPr id="4" name="Slide Number Placeholder 3">
            <a:extLst>
              <a:ext uri="{FF2B5EF4-FFF2-40B4-BE49-F238E27FC236}">
                <a16:creationId xmlns:a16="http://schemas.microsoft.com/office/drawing/2014/main" id="{1A75E14B-A0C1-516B-DA52-54D4691D7CEA}"/>
              </a:ext>
            </a:extLst>
          </p:cNvPr>
          <p:cNvSpPr>
            <a:spLocks noGrp="1"/>
          </p:cNvSpPr>
          <p:nvPr>
            <p:ph type="sldNum" sz="quarter" idx="5"/>
          </p:nvPr>
        </p:nvSpPr>
        <p:spPr/>
        <p:txBody>
          <a:bodyPr/>
          <a:lstStyle/>
          <a:p>
            <a:fld id="{387EC923-947D-441F-A6E8-587D208D64F7}" type="slidenum">
              <a:rPr lang="en-US" smtClean="0"/>
              <a:t>12</a:t>
            </a:fld>
            <a:endParaRPr lang="en-US" dirty="0"/>
          </a:p>
        </p:txBody>
      </p:sp>
    </p:spTree>
    <p:extLst>
      <p:ext uri="{BB962C8B-B14F-4D97-AF65-F5344CB8AC3E}">
        <p14:creationId xmlns:p14="http://schemas.microsoft.com/office/powerpoint/2010/main" val="275338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16021-58C1-4FF8-A6FA-D9E07E809FFD}" type="slidenum">
              <a:rPr lang="en-US" smtClean="0"/>
              <a:t>13</a:t>
            </a:fld>
            <a:endParaRPr lang="en-US" dirty="0"/>
          </a:p>
        </p:txBody>
      </p:sp>
    </p:spTree>
    <p:extLst>
      <p:ext uri="{BB962C8B-B14F-4D97-AF65-F5344CB8AC3E}">
        <p14:creationId xmlns:p14="http://schemas.microsoft.com/office/powerpoint/2010/main" val="63534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Affordability Gap - Nearly 75% of U.S. households cannot afford a median-price new home in 2025 according to a 2025 Bankrate analysis </a:t>
            </a:r>
            <a:r>
              <a:rPr lang="en-US" dirty="0">
                <a:hlinkClick r:id="rId3"/>
              </a:rPr>
              <a:t>75% of U.S. homes for sale are unaffordable to typical households</a:t>
            </a:r>
            <a:r>
              <a:rPr lang="en-US" dirty="0"/>
              <a:t> and a 2025 study done by the National Association of Home Builders </a:t>
            </a:r>
            <a:r>
              <a:rPr lang="en-US" dirty="0">
                <a:hlinkClick r:id="rId4"/>
              </a:rPr>
              <a:t>special-study-households-priced-out-of-the-housing-market-march-2025.pdf</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Savings barrier - In 2025 average American needed about 7 years to save for a typical down payment </a:t>
            </a:r>
            <a:r>
              <a:rPr lang="en-US" dirty="0">
                <a:hlinkClick r:id="rId5"/>
              </a:rPr>
              <a:t>Average Time Americans Spent Saving for a Home Down Payment in 2025 Revealed</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Rising costs outpacing income growth - Home prices and mortgage rates grew much faster than income in recent years. Homeownership cost exceeds 30% of gross monthly income for many thus making it unaffordable </a:t>
            </a:r>
            <a:r>
              <a:rPr lang="en-US" dirty="0">
                <a:hlinkClick r:id="rId6"/>
              </a:rPr>
              <a:t>The affordability gap: Is home ownership still within reach in today’s economy?</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Geographic and market variations – market conditions vary – but affordability is widespread.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Structural inequities – Historically, low-income and minority households homeownership rates are significantly lower than other non-minority and high income groups. Even as the national homeownership rate hovers around 65%, disparities by race and income persist, showing that market forces alone are unlikely to close equity gaps without targeted policy interventions</a:t>
            </a:r>
          </a:p>
          <a:p>
            <a:endParaRPr lang="en-US" dirty="0"/>
          </a:p>
        </p:txBody>
      </p:sp>
      <p:sp>
        <p:nvSpPr>
          <p:cNvPr id="4" name="Slide Number Placeholder 3"/>
          <p:cNvSpPr>
            <a:spLocks noGrp="1"/>
          </p:cNvSpPr>
          <p:nvPr>
            <p:ph type="sldNum" sz="quarter" idx="5"/>
          </p:nvPr>
        </p:nvSpPr>
        <p:spPr/>
        <p:txBody>
          <a:bodyPr/>
          <a:lstStyle/>
          <a:p>
            <a:fld id="{A4416021-58C1-4FF8-A6FA-D9E07E809FFD}" type="slidenum">
              <a:rPr lang="en-US" smtClean="0"/>
              <a:t>2</a:t>
            </a:fld>
            <a:endParaRPr lang="en-US" dirty="0"/>
          </a:p>
        </p:txBody>
      </p:sp>
    </p:spTree>
    <p:extLst>
      <p:ext uri="{BB962C8B-B14F-4D97-AF65-F5344CB8AC3E}">
        <p14:creationId xmlns:p14="http://schemas.microsoft.com/office/powerpoint/2010/main" val="200971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Affordability Gap - Nearly 75% of U.S. households cannot afford a median-price new home in 2025 according to National Association of Home Builders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Savings barrier - In 2025 average American needed about 7 years to save for a typical down payment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Rising costs outpacing income growth - Home prices and mortgage rates grew much faster than income in recent years. Homeownership cost exceeds 30% of gross monthly income for many thus making it unaffordable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Geographic and market variations – market conditions vary – but affordability is widespread.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Structural inequities – Historically, low-income and minority households homeownership rates are significantly lower than other non-minority and high income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87EC923-947D-441F-A6E8-587D208D64F7}" type="slidenum">
              <a:rPr lang="en-US" smtClean="0"/>
              <a:t>3</a:t>
            </a:fld>
            <a:endParaRPr lang="en-US" dirty="0"/>
          </a:p>
        </p:txBody>
      </p:sp>
    </p:spTree>
    <p:extLst>
      <p:ext uri="{BB962C8B-B14F-4D97-AF65-F5344CB8AC3E}">
        <p14:creationId xmlns:p14="http://schemas.microsoft.com/office/powerpoint/2010/main" val="13356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EC923-947D-441F-A6E8-587D208D64F7}" type="slidenum">
              <a:rPr lang="en-US" smtClean="0"/>
              <a:t>4</a:t>
            </a:fld>
            <a:endParaRPr lang="en-US" dirty="0"/>
          </a:p>
        </p:txBody>
      </p:sp>
    </p:spTree>
    <p:extLst>
      <p:ext uri="{BB962C8B-B14F-4D97-AF65-F5344CB8AC3E}">
        <p14:creationId xmlns:p14="http://schemas.microsoft.com/office/powerpoint/2010/main" val="94353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8312-B7C3-94E6-A278-CE97F2DDD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7E6A3-993C-1B40-9DDE-0462577396A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4E50E6E-CE5B-7EA9-3B97-CA473E04EA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7E209A-A050-8D4E-7ADF-B5FACC1FC82E}"/>
              </a:ext>
            </a:extLst>
          </p:cNvPr>
          <p:cNvSpPr>
            <a:spLocks noGrp="1"/>
          </p:cNvSpPr>
          <p:nvPr>
            <p:ph type="sldNum" sz="quarter" idx="5"/>
          </p:nvPr>
        </p:nvSpPr>
        <p:spPr/>
        <p:txBody>
          <a:bodyPr/>
          <a:lstStyle/>
          <a:p>
            <a:fld id="{387EC923-947D-441F-A6E8-587D208D64F7}" type="slidenum">
              <a:rPr lang="en-US" smtClean="0"/>
              <a:t>5</a:t>
            </a:fld>
            <a:endParaRPr lang="en-US" dirty="0"/>
          </a:p>
        </p:txBody>
      </p:sp>
    </p:spTree>
    <p:extLst>
      <p:ext uri="{BB962C8B-B14F-4D97-AF65-F5344CB8AC3E}">
        <p14:creationId xmlns:p14="http://schemas.microsoft.com/office/powerpoint/2010/main" val="266932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EC923-947D-441F-A6E8-587D208D64F7}" type="slidenum">
              <a:rPr lang="en-US" smtClean="0"/>
              <a:t>6</a:t>
            </a:fld>
            <a:endParaRPr lang="en-US" dirty="0"/>
          </a:p>
        </p:txBody>
      </p:sp>
    </p:spTree>
    <p:extLst>
      <p:ext uri="{BB962C8B-B14F-4D97-AF65-F5344CB8AC3E}">
        <p14:creationId xmlns:p14="http://schemas.microsoft.com/office/powerpoint/2010/main" val="362469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Bel Air on Abram is a mixed-use, mixed-income residential development in East Arlington, located one mile from the Arlington Entertainment District. Built on 4.4 acres formerly occupied by aging housing stock in an area originally developed in mid-century as housing for General Motors employees (the community’s name is a nod to the iconic Chevrolet Bel Air once produced at the plant), the stylish development  includes 47 single-family townhomes, three commercial sites, and over 21,000 square feet of green space designed to enhance walkability and neighborhood character.</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$9 million residential project was financed through a combination of $4 million in New Markets Tax Credits and $5 million in private funding. Homes were priced between $195,000 and $360,000, with income-eligible buyers receiving up to $45,000 in down payment assistance to support long-term affordability and homeownership.</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87EC923-947D-441F-A6E8-587D208D64F7}" type="slidenum">
              <a:rPr lang="en-US" smtClean="0"/>
              <a:t>8</a:t>
            </a:fld>
            <a:endParaRPr lang="en-US" dirty="0"/>
          </a:p>
        </p:txBody>
      </p:sp>
    </p:spTree>
    <p:extLst>
      <p:ext uri="{BB962C8B-B14F-4D97-AF65-F5344CB8AC3E}">
        <p14:creationId xmlns:p14="http://schemas.microsoft.com/office/powerpoint/2010/main" val="363256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Each thoughtfully designed home features spacious layouts of 1,300-1,700 livable square feet with 3-4 bedrooms and 2-2.5 bathrooms, including walk-in showers and closets. The open floor plans create bright, flowing living spaces, while a 2-car</a:t>
            </a:r>
          </a:p>
          <a:p>
            <a:r>
              <a:rPr lang="en-US" sz="1200" b="0" i="0" kern="1200" dirty="0">
                <a:solidFill>
                  <a:schemeClr val="tx1"/>
                </a:solidFill>
                <a:effectLst/>
                <a:latin typeface="+mn-lt"/>
                <a:ea typeface="+mn-ea"/>
                <a:cs typeface="+mn-cs"/>
              </a:rPr>
              <a:t>garage provides ample parking. All homes come fully equipped with kitchen appliances including stove, dishwasher, refrigerator, and microwave. </a:t>
            </a:r>
          </a:p>
          <a:p>
            <a:endParaRPr lang="en-US" dirty="0"/>
          </a:p>
          <a:p>
            <a:r>
              <a:rPr lang="en-US" dirty="0"/>
              <a:t>City provided CHDO $860k in HOME developer subsidy ($43k per lot and up to $50k in down payment assistance) with sales price of mid $200k</a:t>
            </a:r>
          </a:p>
        </p:txBody>
      </p:sp>
      <p:sp>
        <p:nvSpPr>
          <p:cNvPr id="4" name="Slide Number Placeholder 3"/>
          <p:cNvSpPr>
            <a:spLocks noGrp="1"/>
          </p:cNvSpPr>
          <p:nvPr>
            <p:ph type="sldNum" sz="quarter" idx="5"/>
          </p:nvPr>
        </p:nvSpPr>
        <p:spPr/>
        <p:txBody>
          <a:bodyPr/>
          <a:lstStyle/>
          <a:p>
            <a:fld id="{387EC923-947D-441F-A6E8-587D208D64F7}" type="slidenum">
              <a:rPr lang="en-US" smtClean="0"/>
              <a:t>9</a:t>
            </a:fld>
            <a:endParaRPr lang="en-US" dirty="0"/>
          </a:p>
        </p:txBody>
      </p:sp>
    </p:spTree>
    <p:extLst>
      <p:ext uri="{BB962C8B-B14F-4D97-AF65-F5344CB8AC3E}">
        <p14:creationId xmlns:p14="http://schemas.microsoft.com/office/powerpoint/2010/main" val="62364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CHDO developer receiving $1.6M in HOME CR funds for 40 lots at $40,000 per lot.  Homebuyers will receive DPA for the 40 HOME-assisted homes up to $50-60k.  </a:t>
            </a:r>
          </a:p>
        </p:txBody>
      </p:sp>
      <p:sp>
        <p:nvSpPr>
          <p:cNvPr id="4" name="Slide Number Placeholder 3"/>
          <p:cNvSpPr>
            <a:spLocks noGrp="1"/>
          </p:cNvSpPr>
          <p:nvPr>
            <p:ph type="sldNum" sz="quarter" idx="5"/>
          </p:nvPr>
        </p:nvSpPr>
        <p:spPr/>
        <p:txBody>
          <a:bodyPr/>
          <a:lstStyle/>
          <a:p>
            <a:fld id="{387EC923-947D-441F-A6E8-587D208D64F7}" type="slidenum">
              <a:rPr lang="en-US" smtClean="0"/>
              <a:t>10</a:t>
            </a:fld>
            <a:endParaRPr lang="en-US" dirty="0"/>
          </a:p>
        </p:txBody>
      </p:sp>
    </p:spTree>
    <p:extLst>
      <p:ext uri="{BB962C8B-B14F-4D97-AF65-F5344CB8AC3E}">
        <p14:creationId xmlns:p14="http://schemas.microsoft.com/office/powerpoint/2010/main" val="73203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612B-E66C-484A-8FE7-CA264E5F3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04BA4E-E19F-4D7F-A547-4603D0FD3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36276-A4E0-4D42-A8FB-DD3EF1320A99}"/>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5" name="Footer Placeholder 4">
            <a:extLst>
              <a:ext uri="{FF2B5EF4-FFF2-40B4-BE49-F238E27FC236}">
                <a16:creationId xmlns:a16="http://schemas.microsoft.com/office/drawing/2014/main" id="{11D4366F-D537-4AFA-99CF-A4521B6728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5ECE89-B444-4AD2-A513-3F4D5153592B}"/>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25191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CE1F-8761-4F99-A9C4-7D91BC7E13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8AB41-1B49-4D43-BF3A-6AC15AEE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A9EE2-EFB0-4544-AAB3-7626C80749D3}"/>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5" name="Footer Placeholder 4">
            <a:extLst>
              <a:ext uri="{FF2B5EF4-FFF2-40B4-BE49-F238E27FC236}">
                <a16:creationId xmlns:a16="http://schemas.microsoft.com/office/drawing/2014/main" id="{AD3ACD85-263D-41C1-B760-ABC1C7A73D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DC5FCC-449C-4B86-9957-9E8F1EA02DD1}"/>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315465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DA055-6B4F-407A-A67D-6F433CC628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9386A-AB90-4626-A95C-F2FCC8074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E060D-10D2-459B-8B25-D6099815C671}"/>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5" name="Footer Placeholder 4">
            <a:extLst>
              <a:ext uri="{FF2B5EF4-FFF2-40B4-BE49-F238E27FC236}">
                <a16:creationId xmlns:a16="http://schemas.microsoft.com/office/drawing/2014/main" id="{268FE1A7-8401-4926-8F9A-153945E50E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3E818A-EAD5-4E63-B9D6-488695A63CCC}"/>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425967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930D-8B5A-449D-B869-B99103FC0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FB80E-5830-4AF6-99D9-B2E960EE8C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4A402-31DB-4AD5-88A6-6F5A80137F84}"/>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5" name="Footer Placeholder 4">
            <a:extLst>
              <a:ext uri="{FF2B5EF4-FFF2-40B4-BE49-F238E27FC236}">
                <a16:creationId xmlns:a16="http://schemas.microsoft.com/office/drawing/2014/main" id="{06DB872E-EA09-4B30-AE6B-F201525992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52F546-7600-42A7-B4DC-6549892A8F2E}"/>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256521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7FB1-B899-4D6D-9C9F-962C2C3EC3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5B30C-C1A8-4A4C-9457-4E13AD4C79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9E128-62DF-473F-817D-09BE074585A5}"/>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5" name="Footer Placeholder 4">
            <a:extLst>
              <a:ext uri="{FF2B5EF4-FFF2-40B4-BE49-F238E27FC236}">
                <a16:creationId xmlns:a16="http://schemas.microsoft.com/office/drawing/2014/main" id="{4040C21B-789C-4AB5-B0B1-41E0E154BF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41694D-82C5-4C7D-9181-CAD162B962D6}"/>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292748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F65B-3A9A-4837-8354-4C3E05FA9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BF457-6699-4420-8520-C30AF7A560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656A9-7891-4151-AE68-2C838ABB5D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34520-3D8D-4AB7-AB72-AA9DB65051AA}"/>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6" name="Footer Placeholder 5">
            <a:extLst>
              <a:ext uri="{FF2B5EF4-FFF2-40B4-BE49-F238E27FC236}">
                <a16:creationId xmlns:a16="http://schemas.microsoft.com/office/drawing/2014/main" id="{CA53446B-29E8-42CE-B750-768CAA0E38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7B89F1-E1DD-45ED-A5C4-6631ECEEA902}"/>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4250880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D72F-CA1D-47EB-A476-2672E86F3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90631-0A73-44AE-B3AE-3850B5053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0A83FF-4780-4A7A-9234-F181C7E2BF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FA14EF-660D-4804-B053-D50FE5441A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1F0239-B225-4825-B190-39B2B5E521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74879A-786A-4C82-A11B-D667C35B58D4}"/>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8" name="Footer Placeholder 7">
            <a:extLst>
              <a:ext uri="{FF2B5EF4-FFF2-40B4-BE49-F238E27FC236}">
                <a16:creationId xmlns:a16="http://schemas.microsoft.com/office/drawing/2014/main" id="{77D31B80-094D-4B20-AABC-F1548A16137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5BB8878-2C6E-4A69-8A95-564C436F7016}"/>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137532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5976-3706-430B-BE5E-8AEFDC069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AE71F-D17A-441E-B3E8-99691253B803}"/>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4" name="Footer Placeholder 3">
            <a:extLst>
              <a:ext uri="{FF2B5EF4-FFF2-40B4-BE49-F238E27FC236}">
                <a16:creationId xmlns:a16="http://schemas.microsoft.com/office/drawing/2014/main" id="{825D0E3D-D7F3-45CB-BC0A-F10A08E6D6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CB2AF9-1B01-4F8E-8D91-D8F290B2B7BB}"/>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421365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1A85C-7675-4210-A7D5-AE5EAEDD53CF}"/>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3" name="Footer Placeholder 2">
            <a:extLst>
              <a:ext uri="{FF2B5EF4-FFF2-40B4-BE49-F238E27FC236}">
                <a16:creationId xmlns:a16="http://schemas.microsoft.com/office/drawing/2014/main" id="{CC24DC2C-D2B2-4A1B-A272-B38787E936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1D0E2B-DCBB-4432-AC5E-EA7D17BBCD10}"/>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141388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1E81-C622-4F3D-BE76-F67FA6013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BA3E4A-D5B6-4218-9E21-939F2C9680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702A93-BB92-4E51-9100-E353401F7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FD7DBC-8CBF-4A4E-ACBD-59F85475A6CD}"/>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6" name="Footer Placeholder 5">
            <a:extLst>
              <a:ext uri="{FF2B5EF4-FFF2-40B4-BE49-F238E27FC236}">
                <a16:creationId xmlns:a16="http://schemas.microsoft.com/office/drawing/2014/main" id="{2F556148-9B53-41F9-928C-7495BC5B3A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30AFCE-5BFF-4260-9142-EBE470530768}"/>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133864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D292-65C5-4785-A1FC-A3A174844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DC3D54-003B-4DAB-BAD8-886760ED3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3699142-7919-44EC-BEC6-A911324F7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246FC-E1C2-4A0F-BB4A-28A8528B7426}"/>
              </a:ext>
            </a:extLst>
          </p:cNvPr>
          <p:cNvSpPr>
            <a:spLocks noGrp="1"/>
          </p:cNvSpPr>
          <p:nvPr>
            <p:ph type="dt" sz="half" idx="10"/>
          </p:nvPr>
        </p:nvSpPr>
        <p:spPr/>
        <p:txBody>
          <a:bodyPr/>
          <a:lstStyle/>
          <a:p>
            <a:fld id="{4AA0238F-14B5-47B2-A12A-8DCE11FFDCD5}" type="datetimeFigureOut">
              <a:rPr lang="en-US" smtClean="0"/>
              <a:t>2/1/2026</a:t>
            </a:fld>
            <a:endParaRPr lang="en-US" dirty="0"/>
          </a:p>
        </p:txBody>
      </p:sp>
      <p:sp>
        <p:nvSpPr>
          <p:cNvPr id="6" name="Footer Placeholder 5">
            <a:extLst>
              <a:ext uri="{FF2B5EF4-FFF2-40B4-BE49-F238E27FC236}">
                <a16:creationId xmlns:a16="http://schemas.microsoft.com/office/drawing/2014/main" id="{D78B3156-50C4-4D29-9EF7-1626DE1C91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974DE9-6FB8-4FE1-BAFA-E3999B44EF61}"/>
              </a:ext>
            </a:extLst>
          </p:cNvPr>
          <p:cNvSpPr>
            <a:spLocks noGrp="1"/>
          </p:cNvSpPr>
          <p:nvPr>
            <p:ph type="sldNum" sz="quarter" idx="12"/>
          </p:nvPr>
        </p:nvSpPr>
        <p:spPr/>
        <p:txBody>
          <a:bodyPr/>
          <a:lstStyle/>
          <a:p>
            <a:fld id="{81D64253-6949-4C43-96AB-7206FD313DD3}" type="slidenum">
              <a:rPr lang="en-US" smtClean="0"/>
              <a:t>‹#›</a:t>
            </a:fld>
            <a:endParaRPr lang="en-US" dirty="0"/>
          </a:p>
        </p:txBody>
      </p:sp>
    </p:spTree>
    <p:extLst>
      <p:ext uri="{BB962C8B-B14F-4D97-AF65-F5344CB8AC3E}">
        <p14:creationId xmlns:p14="http://schemas.microsoft.com/office/powerpoint/2010/main" val="428387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1034E-7A8B-4076-9A56-8F62BFBD5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D64AEF-1368-47F2-9008-E7B7D92AC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51325-38C7-4783-B2D8-B1FB98575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0238F-14B5-47B2-A12A-8DCE11FFDCD5}" type="datetimeFigureOut">
              <a:rPr lang="en-US" smtClean="0"/>
              <a:t>2/1/2026</a:t>
            </a:fld>
            <a:endParaRPr lang="en-US" dirty="0"/>
          </a:p>
        </p:txBody>
      </p:sp>
      <p:sp>
        <p:nvSpPr>
          <p:cNvPr id="5" name="Footer Placeholder 4">
            <a:extLst>
              <a:ext uri="{FF2B5EF4-FFF2-40B4-BE49-F238E27FC236}">
                <a16:creationId xmlns:a16="http://schemas.microsoft.com/office/drawing/2014/main" id="{81AA2F51-0E35-4374-8197-D7DBA968B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DF8B13-6E33-43F9-A64D-45A14DBDE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64253-6949-4C43-96AB-7206FD313DD3}" type="slidenum">
              <a:rPr lang="en-US" smtClean="0"/>
              <a:t>‹#›</a:t>
            </a:fld>
            <a:endParaRPr lang="en-US" dirty="0"/>
          </a:p>
        </p:txBody>
      </p:sp>
    </p:spTree>
    <p:extLst>
      <p:ext uri="{BB962C8B-B14F-4D97-AF65-F5344CB8AC3E}">
        <p14:creationId xmlns:p14="http://schemas.microsoft.com/office/powerpoint/2010/main" val="1413987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0D6C9-EF88-CD60-99BD-D342973D80C0}"/>
              </a:ext>
            </a:extLst>
          </p:cNvPr>
          <p:cNvSpPr>
            <a:spLocks noGrp="1"/>
          </p:cNvSpPr>
          <p:nvPr>
            <p:ph type="ctrTitle"/>
          </p:nvPr>
        </p:nvSpPr>
        <p:spPr>
          <a:xfrm>
            <a:off x="0" y="5219114"/>
            <a:ext cx="6801603" cy="1284025"/>
          </a:xfrm>
        </p:spPr>
        <p:txBody>
          <a:bodyPr anchor="ctr">
            <a:normAutofit fontScale="90000"/>
          </a:bodyPr>
          <a:lstStyle/>
          <a:p>
            <a:pPr algn="l"/>
            <a:r>
              <a:rPr lang="en-US" dirty="0">
                <a:solidFill>
                  <a:schemeClr val="bg1"/>
                </a:solidFill>
              </a:rPr>
              <a:t>Using HOME for Single-Family Homeownership</a:t>
            </a:r>
          </a:p>
        </p:txBody>
      </p:sp>
      <p:sp>
        <p:nvSpPr>
          <p:cNvPr id="6" name="Subtitle 5">
            <a:extLst>
              <a:ext uri="{FF2B5EF4-FFF2-40B4-BE49-F238E27FC236}">
                <a16:creationId xmlns:a16="http://schemas.microsoft.com/office/drawing/2014/main" id="{DFC3F7FD-172A-4D8D-B8CC-A35974B4D14A}"/>
              </a:ext>
            </a:extLst>
          </p:cNvPr>
          <p:cNvSpPr>
            <a:spLocks noGrp="1"/>
          </p:cNvSpPr>
          <p:nvPr>
            <p:ph type="subTitle" idx="1"/>
          </p:nvPr>
        </p:nvSpPr>
        <p:spPr>
          <a:xfrm>
            <a:off x="4756826" y="5524545"/>
            <a:ext cx="5777301" cy="673162"/>
          </a:xfrm>
        </p:spPr>
        <p:txBody>
          <a:bodyPr anchor="ctr">
            <a:noAutofit/>
          </a:bodyPr>
          <a:lstStyle/>
          <a:p>
            <a:pPr algn="r"/>
            <a:r>
              <a:rPr lang="en-US" sz="1800" dirty="0">
                <a:solidFill>
                  <a:schemeClr val="bg1"/>
                </a:solidFill>
              </a:rPr>
              <a:t>Darwin Wade, Past NCDA Board Member</a:t>
            </a:r>
          </a:p>
          <a:p>
            <a:pPr algn="r"/>
            <a:r>
              <a:rPr lang="en-US" sz="1800" dirty="0">
                <a:solidFill>
                  <a:schemeClr val="bg1"/>
                </a:solidFill>
              </a:rPr>
              <a:t> Grand Prairie, TX</a:t>
            </a:r>
          </a:p>
        </p:txBody>
      </p:sp>
      <p:pic>
        <p:nvPicPr>
          <p:cNvPr id="11" name="Picture 10">
            <a:extLst>
              <a:ext uri="{FF2B5EF4-FFF2-40B4-BE49-F238E27FC236}">
                <a16:creationId xmlns:a16="http://schemas.microsoft.com/office/drawing/2014/main" id="{51A6E8DE-2596-35E6-CC80-37352D5231D6}"/>
              </a:ext>
            </a:extLst>
          </p:cNvPr>
          <p:cNvPicPr>
            <a:picLocks noChangeAspect="1"/>
          </p:cNvPicPr>
          <p:nvPr/>
        </p:nvPicPr>
        <p:blipFill>
          <a:blip r:embed="rId3">
            <a:extLst>
              <a:ext uri="{28A0092B-C50C-407E-A947-70E740481C1C}">
                <a14:useLocalDpi xmlns:a14="http://schemas.microsoft.com/office/drawing/2010/main" val="0"/>
              </a:ext>
            </a:extLst>
          </a:blip>
          <a:srcRect t="407"/>
          <a:stretch>
            <a:fillRect/>
          </a:stretch>
        </p:blipFill>
        <p:spPr>
          <a:xfrm>
            <a:off x="20" y="10"/>
            <a:ext cx="7411182" cy="4908375"/>
          </a:xfrm>
          <a:prstGeom prst="rect">
            <a:avLst/>
          </a:prstGeom>
        </p:spPr>
      </p:pic>
      <p:pic>
        <p:nvPicPr>
          <p:cNvPr id="1030" name="Picture 6" descr="A building with many windows&#10;&#10;AI-generated content may be incorrect.">
            <a:extLst>
              <a:ext uri="{FF2B5EF4-FFF2-40B4-BE49-F238E27FC236}">
                <a16:creationId xmlns:a16="http://schemas.microsoft.com/office/drawing/2014/main" id="{501FB93B-9EF1-1382-1E69-242BCBCB3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098" r="2" b="18476"/>
          <a:stretch>
            <a:fillRect/>
          </a:stretch>
        </p:blipFill>
        <p:spPr bwMode="auto">
          <a:xfrm>
            <a:off x="7460518" y="10"/>
            <a:ext cx="4731482" cy="26666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1266CEE-C25F-36B7-D1DC-9A964E42BF51}"/>
              </a:ext>
            </a:extLst>
          </p:cNvPr>
          <p:cNvPicPr>
            <a:picLocks noChangeAspect="1"/>
          </p:cNvPicPr>
          <p:nvPr/>
        </p:nvPicPr>
        <p:blipFill>
          <a:blip r:embed="rId5">
            <a:extLst>
              <a:ext uri="{28A0092B-C50C-407E-A947-70E740481C1C}">
                <a14:useLocalDpi xmlns:a14="http://schemas.microsoft.com/office/drawing/2010/main" val="0"/>
              </a:ext>
            </a:extLst>
          </a:blip>
          <a:srcRect l="11987" r="16854" b="4"/>
          <a:stretch>
            <a:fillRect/>
          </a:stretch>
        </p:blipFill>
        <p:spPr>
          <a:xfrm>
            <a:off x="7460518" y="2718395"/>
            <a:ext cx="2336651" cy="2189039"/>
          </a:xfrm>
          <a:prstGeom prst="rect">
            <a:avLst/>
          </a:prstGeom>
        </p:spPr>
      </p:pic>
      <p:pic>
        <p:nvPicPr>
          <p:cNvPr id="9" name="Picture 8">
            <a:extLst>
              <a:ext uri="{FF2B5EF4-FFF2-40B4-BE49-F238E27FC236}">
                <a16:creationId xmlns:a16="http://schemas.microsoft.com/office/drawing/2014/main" id="{BFEBC5D0-2246-AEFD-3278-98D1D8B56D81}"/>
              </a:ext>
            </a:extLst>
          </p:cNvPr>
          <p:cNvPicPr>
            <a:picLocks noChangeAspect="1"/>
          </p:cNvPicPr>
          <p:nvPr/>
        </p:nvPicPr>
        <p:blipFill>
          <a:blip r:embed="rId6">
            <a:extLst>
              <a:ext uri="{28A0092B-C50C-407E-A947-70E740481C1C}">
                <a14:useLocalDpi xmlns:a14="http://schemas.microsoft.com/office/drawing/2010/main" val="0"/>
              </a:ext>
            </a:extLst>
          </a:blip>
          <a:srcRect l="11746" r="7679" b="-6"/>
          <a:stretch>
            <a:fillRect/>
          </a:stretch>
        </p:blipFill>
        <p:spPr>
          <a:xfrm>
            <a:off x="9848519" y="2719345"/>
            <a:ext cx="2349561" cy="2187141"/>
          </a:xfrm>
          <a:prstGeom prst="rect">
            <a:avLst/>
          </a:prstGeom>
        </p:spPr>
      </p:pic>
      <p:sp>
        <p:nvSpPr>
          <p:cNvPr id="4" name="Slide Number Placeholder 3">
            <a:extLst>
              <a:ext uri="{FF2B5EF4-FFF2-40B4-BE49-F238E27FC236}">
                <a16:creationId xmlns:a16="http://schemas.microsoft.com/office/drawing/2014/main" id="{A0AB9987-983A-6EE8-899D-65A5403E71B5}"/>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smtClean="0"/>
              <a:pPr>
                <a:spcAft>
                  <a:spcPts val="600"/>
                </a:spcAft>
              </a:pPr>
              <a:t>1</a:t>
            </a:fld>
            <a:endParaRPr lang="en-US" dirty="0"/>
          </a:p>
        </p:txBody>
      </p:sp>
    </p:spTree>
    <p:extLst>
      <p:ext uri="{BB962C8B-B14F-4D97-AF65-F5344CB8AC3E}">
        <p14:creationId xmlns:p14="http://schemas.microsoft.com/office/powerpoint/2010/main" val="271206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400"/>
                                        <p:tgtEl>
                                          <p:spTgt spid="6">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4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DE50-FE36-93AE-CE2A-456FC72C1B6C}"/>
              </a:ext>
            </a:extLst>
          </p:cNvPr>
          <p:cNvSpPr>
            <a:spLocks noGrp="1"/>
          </p:cNvSpPr>
          <p:nvPr>
            <p:ph type="title"/>
          </p:nvPr>
        </p:nvSpPr>
        <p:spPr>
          <a:xfrm>
            <a:off x="790478" y="5720626"/>
            <a:ext cx="10552670" cy="857314"/>
          </a:xfrm>
        </p:spPr>
        <p:txBody>
          <a:bodyPr vert="horz" lIns="91440" tIns="45720" rIns="91440" bIns="45720" rtlCol="0" anchor="b">
            <a:normAutofit fontScale="90000"/>
          </a:bodyPr>
          <a:lstStyle/>
          <a:p>
            <a:pPr algn="ctr"/>
            <a:r>
              <a:rPr lang="en-US" sz="2200" b="1" dirty="0">
                <a:solidFill>
                  <a:schemeClr val="bg1"/>
                </a:solidFill>
              </a:rPr>
              <a:t>Five Mile Neighborhood Infill Project</a:t>
            </a:r>
            <a:br>
              <a:rPr lang="en-US" dirty="0">
                <a:solidFill>
                  <a:schemeClr val="bg1"/>
                </a:solidFill>
              </a:rPr>
            </a:br>
            <a:r>
              <a:rPr lang="en-US" sz="2200" b="0" dirty="0">
                <a:solidFill>
                  <a:schemeClr val="bg1"/>
                </a:solidFill>
              </a:rPr>
              <a:t>Notre Dame Place, Inc (CHDO)</a:t>
            </a:r>
            <a:br>
              <a:rPr lang="en-US" sz="2200" b="0" dirty="0">
                <a:solidFill>
                  <a:schemeClr val="bg1"/>
                </a:solidFill>
              </a:rPr>
            </a:br>
            <a:r>
              <a:rPr lang="en-US" sz="2200" b="0" dirty="0">
                <a:solidFill>
                  <a:schemeClr val="bg1"/>
                </a:solidFill>
              </a:rPr>
              <a:t>99 City Land Transfer Infill lots sold below market</a:t>
            </a:r>
            <a:br>
              <a:rPr lang="en-US" sz="2200" b="0" dirty="0">
                <a:solidFill>
                  <a:schemeClr val="bg1"/>
                </a:solidFill>
              </a:rPr>
            </a:br>
            <a:r>
              <a:rPr lang="en-US" sz="2200" b="0" dirty="0">
                <a:solidFill>
                  <a:schemeClr val="bg1"/>
                </a:solidFill>
              </a:rPr>
              <a:t>40 HOME-assisted homes at (60-80% AMI) and remaining (80-120% AMI)</a:t>
            </a:r>
          </a:p>
        </p:txBody>
      </p:sp>
      <p:pic>
        <p:nvPicPr>
          <p:cNvPr id="10" name="Content Placeholder 9">
            <a:extLst>
              <a:ext uri="{FF2B5EF4-FFF2-40B4-BE49-F238E27FC236}">
                <a16:creationId xmlns:a16="http://schemas.microsoft.com/office/drawing/2014/main" id="{CF399EAD-9967-FE79-C41F-055B390CEAB2}"/>
              </a:ext>
            </a:extLst>
          </p:cNvPr>
          <p:cNvPicPr>
            <a:picLocks noGrp="1" noChangeAspect="1"/>
          </p:cNvPicPr>
          <p:nvPr>
            <p:ph idx="1"/>
          </p:nvPr>
        </p:nvPicPr>
        <p:blipFill>
          <a:blip r:embed="rId3"/>
          <a:srcRect t="7803" r="14361" b="2"/>
          <a:stretch>
            <a:fillRect/>
          </a:stretch>
        </p:blipFill>
        <p:spPr>
          <a:xfrm>
            <a:off x="1480" y="383059"/>
            <a:ext cx="6070095" cy="4525326"/>
          </a:xfrm>
          <a:prstGeom prst="rect">
            <a:avLst/>
          </a:prstGeom>
        </p:spPr>
      </p:pic>
      <p:pic>
        <p:nvPicPr>
          <p:cNvPr id="12" name="Picture 11">
            <a:extLst>
              <a:ext uri="{FF2B5EF4-FFF2-40B4-BE49-F238E27FC236}">
                <a16:creationId xmlns:a16="http://schemas.microsoft.com/office/drawing/2014/main" id="{755126DB-CCDA-54E0-22B5-60F6AC402EEF}"/>
              </a:ext>
            </a:extLst>
          </p:cNvPr>
          <p:cNvPicPr>
            <a:picLocks noChangeAspect="1"/>
          </p:cNvPicPr>
          <p:nvPr/>
        </p:nvPicPr>
        <p:blipFill>
          <a:blip r:embed="rId4"/>
          <a:srcRect l="2037" t="7803" r="15106" b="2"/>
          <a:stretch>
            <a:fillRect/>
          </a:stretch>
        </p:blipFill>
        <p:spPr>
          <a:xfrm>
            <a:off x="6125188" y="383059"/>
            <a:ext cx="6070094" cy="4525326"/>
          </a:xfrm>
          <a:prstGeom prst="rect">
            <a:avLst/>
          </a:prstGeom>
        </p:spPr>
      </p:pic>
      <p:sp>
        <p:nvSpPr>
          <p:cNvPr id="4" name="Slide Number Placeholder 3">
            <a:extLst>
              <a:ext uri="{FF2B5EF4-FFF2-40B4-BE49-F238E27FC236}">
                <a16:creationId xmlns:a16="http://schemas.microsoft.com/office/drawing/2014/main" id="{5FF488AC-19A3-2A65-BDB4-D4835192D7C1}"/>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10</a:t>
            </a:fld>
            <a:endParaRPr lang="en-US" dirty="0"/>
          </a:p>
        </p:txBody>
      </p:sp>
      <p:sp>
        <p:nvSpPr>
          <p:cNvPr id="13" name="TextBox 12">
            <a:extLst>
              <a:ext uri="{FF2B5EF4-FFF2-40B4-BE49-F238E27FC236}">
                <a16:creationId xmlns:a16="http://schemas.microsoft.com/office/drawing/2014/main" id="{B1DBFFFD-A280-0094-8DCB-D4ECB21EC74A}"/>
              </a:ext>
            </a:extLst>
          </p:cNvPr>
          <p:cNvSpPr txBox="1"/>
          <p:nvPr/>
        </p:nvSpPr>
        <p:spPr>
          <a:xfrm>
            <a:off x="358346" y="4908385"/>
            <a:ext cx="5708467" cy="369332"/>
          </a:xfrm>
          <a:prstGeom prst="rect">
            <a:avLst/>
          </a:prstGeom>
          <a:noFill/>
        </p:spPr>
        <p:txBody>
          <a:bodyPr wrap="square" rtlCol="0">
            <a:spAutoFit/>
          </a:bodyPr>
          <a:lstStyle/>
          <a:p>
            <a:pPr algn="ctr"/>
            <a:r>
              <a:rPr lang="en-US" b="1" dirty="0">
                <a:solidFill>
                  <a:schemeClr val="bg1"/>
                </a:solidFill>
              </a:rPr>
              <a:t>6015 Kemrock 3/2/2 $239k</a:t>
            </a:r>
          </a:p>
        </p:txBody>
      </p:sp>
      <p:sp>
        <p:nvSpPr>
          <p:cNvPr id="15" name="TextBox 14">
            <a:extLst>
              <a:ext uri="{FF2B5EF4-FFF2-40B4-BE49-F238E27FC236}">
                <a16:creationId xmlns:a16="http://schemas.microsoft.com/office/drawing/2014/main" id="{4F89862D-82D6-69D3-A13A-D33DC77B8E12}"/>
              </a:ext>
            </a:extLst>
          </p:cNvPr>
          <p:cNvSpPr txBox="1"/>
          <p:nvPr/>
        </p:nvSpPr>
        <p:spPr>
          <a:xfrm>
            <a:off x="6096000" y="4836246"/>
            <a:ext cx="5708467" cy="369332"/>
          </a:xfrm>
          <a:prstGeom prst="rect">
            <a:avLst/>
          </a:prstGeom>
          <a:noFill/>
        </p:spPr>
        <p:txBody>
          <a:bodyPr wrap="square" rtlCol="0">
            <a:spAutoFit/>
          </a:bodyPr>
          <a:lstStyle/>
          <a:p>
            <a:pPr algn="ctr"/>
            <a:r>
              <a:rPr lang="en-US" b="1" dirty="0">
                <a:solidFill>
                  <a:schemeClr val="bg1"/>
                </a:solidFill>
              </a:rPr>
              <a:t>2814 Gooch 3/2/2 $239k</a:t>
            </a:r>
          </a:p>
        </p:txBody>
      </p:sp>
    </p:spTree>
    <p:extLst>
      <p:ext uri="{BB962C8B-B14F-4D97-AF65-F5344CB8AC3E}">
        <p14:creationId xmlns:p14="http://schemas.microsoft.com/office/powerpoint/2010/main" val="274616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054C-0DA1-895D-FD19-61270015B140}"/>
              </a:ext>
            </a:extLst>
          </p:cNvPr>
          <p:cNvSpPr>
            <a:spLocks noGrp="1"/>
          </p:cNvSpPr>
          <p:nvPr>
            <p:ph type="title"/>
          </p:nvPr>
        </p:nvSpPr>
        <p:spPr/>
        <p:txBody>
          <a:bodyPr/>
          <a:lstStyle/>
          <a:p>
            <a:r>
              <a:rPr lang="en-US" dirty="0">
                <a:solidFill>
                  <a:schemeClr val="bg1"/>
                </a:solidFill>
              </a:rPr>
              <a:t>Lessons Learned and Mistakes to Avoid</a:t>
            </a:r>
          </a:p>
        </p:txBody>
      </p:sp>
      <p:sp>
        <p:nvSpPr>
          <p:cNvPr id="3" name="Content Placeholder 2">
            <a:extLst>
              <a:ext uri="{FF2B5EF4-FFF2-40B4-BE49-F238E27FC236}">
                <a16:creationId xmlns:a16="http://schemas.microsoft.com/office/drawing/2014/main" id="{AB72DF16-5B7B-94FF-080C-FFFB98A2A601}"/>
              </a:ext>
            </a:extLst>
          </p:cNvPr>
          <p:cNvSpPr>
            <a:spLocks noGrp="1"/>
          </p:cNvSpPr>
          <p:nvPr>
            <p:ph idx="1"/>
          </p:nvPr>
        </p:nvSpPr>
        <p:spPr/>
        <p:txBody>
          <a:bodyPr>
            <a:normAutofit/>
          </a:bodyPr>
          <a:lstStyle/>
          <a:p>
            <a:r>
              <a:rPr lang="en-US" dirty="0">
                <a:solidFill>
                  <a:schemeClr val="bg1"/>
                </a:solidFill>
              </a:rPr>
              <a:t>Clear HOME agreements and timelines</a:t>
            </a:r>
          </a:p>
          <a:p>
            <a:r>
              <a:rPr lang="en-US" dirty="0">
                <a:solidFill>
                  <a:schemeClr val="bg1"/>
                </a:solidFill>
              </a:rPr>
              <a:t>Realistic schedules with contingencies</a:t>
            </a:r>
          </a:p>
          <a:p>
            <a:r>
              <a:rPr lang="en-US" dirty="0">
                <a:solidFill>
                  <a:schemeClr val="bg1"/>
                </a:solidFill>
              </a:rPr>
              <a:t>Ongoing training on federal cross-cutting requirements (Davis-Bacon, Section 3, environmental review, etc.)</a:t>
            </a:r>
          </a:p>
          <a:p>
            <a:r>
              <a:rPr lang="en-US" dirty="0">
                <a:solidFill>
                  <a:schemeClr val="bg1"/>
                </a:solidFill>
              </a:rPr>
              <a:t>Make sure the land is truly build-ready</a:t>
            </a:r>
          </a:p>
          <a:p>
            <a:r>
              <a:rPr lang="en-US" dirty="0">
                <a:solidFill>
                  <a:schemeClr val="bg1"/>
                </a:solidFill>
              </a:rPr>
              <a:t>Streamline land conveyance and permitting processes to reduce avoidable delays</a:t>
            </a:r>
          </a:p>
        </p:txBody>
      </p:sp>
      <p:sp>
        <p:nvSpPr>
          <p:cNvPr id="4" name="Slide Number Placeholder 3">
            <a:extLst>
              <a:ext uri="{FF2B5EF4-FFF2-40B4-BE49-F238E27FC236}">
                <a16:creationId xmlns:a16="http://schemas.microsoft.com/office/drawing/2014/main" id="{BDC4AA96-FC13-7CCE-F0E7-05F47B0F047B}"/>
              </a:ext>
            </a:extLst>
          </p:cNvPr>
          <p:cNvSpPr>
            <a:spLocks noGrp="1"/>
          </p:cNvSpPr>
          <p:nvPr>
            <p:ph type="sldNum" sz="quarter" idx="12"/>
          </p:nvPr>
        </p:nvSpPr>
        <p:spPr/>
        <p:txBody>
          <a:bodyPr/>
          <a:lstStyle/>
          <a:p>
            <a:fld id="{CC057153-B650-4DEB-B370-79DDCFDCE934}" type="slidenum">
              <a:rPr lang="en-US" smtClean="0"/>
              <a:t>11</a:t>
            </a:fld>
            <a:endParaRPr lang="en-US" dirty="0"/>
          </a:p>
        </p:txBody>
      </p:sp>
    </p:spTree>
    <p:extLst>
      <p:ext uri="{BB962C8B-B14F-4D97-AF65-F5344CB8AC3E}">
        <p14:creationId xmlns:p14="http://schemas.microsoft.com/office/powerpoint/2010/main" val="2681070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B6213-AA77-9AAC-0CA8-E62B776CD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05CCA-BC3E-CACB-99D4-5F4C7FB24E29}"/>
              </a:ext>
            </a:extLst>
          </p:cNvPr>
          <p:cNvSpPr>
            <a:spLocks noGrp="1"/>
          </p:cNvSpPr>
          <p:nvPr>
            <p:ph type="title"/>
          </p:nvPr>
        </p:nvSpPr>
        <p:spPr/>
        <p:txBody>
          <a:bodyPr/>
          <a:lstStyle/>
          <a:p>
            <a:r>
              <a:rPr lang="en-US" dirty="0">
                <a:solidFill>
                  <a:schemeClr val="bg1"/>
                </a:solidFill>
              </a:rPr>
              <a:t>Cont’d - Lessons Learned and Mistakes to Avoid</a:t>
            </a:r>
          </a:p>
        </p:txBody>
      </p:sp>
      <p:sp>
        <p:nvSpPr>
          <p:cNvPr id="3" name="Content Placeholder 2">
            <a:extLst>
              <a:ext uri="{FF2B5EF4-FFF2-40B4-BE49-F238E27FC236}">
                <a16:creationId xmlns:a16="http://schemas.microsoft.com/office/drawing/2014/main" id="{6901F3F6-E769-B6DA-97F9-DE14516BBCA3}"/>
              </a:ext>
            </a:extLst>
          </p:cNvPr>
          <p:cNvSpPr>
            <a:spLocks noGrp="1"/>
          </p:cNvSpPr>
          <p:nvPr>
            <p:ph idx="1"/>
          </p:nvPr>
        </p:nvSpPr>
        <p:spPr/>
        <p:txBody>
          <a:bodyPr>
            <a:normAutofit/>
          </a:bodyPr>
          <a:lstStyle/>
          <a:p>
            <a:r>
              <a:rPr lang="en-US" dirty="0">
                <a:solidFill>
                  <a:schemeClr val="bg1"/>
                </a:solidFill>
              </a:rPr>
              <a:t>Get legal alignment early</a:t>
            </a:r>
          </a:p>
          <a:p>
            <a:r>
              <a:rPr lang="en-US" dirty="0">
                <a:solidFill>
                  <a:schemeClr val="bg1"/>
                </a:solidFill>
              </a:rPr>
              <a:t>Move buyers through the pipeline quickly</a:t>
            </a:r>
          </a:p>
          <a:p>
            <a:r>
              <a:rPr lang="en-US" dirty="0">
                <a:solidFill>
                  <a:schemeClr val="bg1"/>
                </a:solidFill>
              </a:rPr>
              <a:t>Resolve title and boundary issues upfront</a:t>
            </a:r>
          </a:p>
          <a:p>
            <a:r>
              <a:rPr lang="en-US" dirty="0">
                <a:solidFill>
                  <a:schemeClr val="bg1"/>
                </a:solidFill>
              </a:rPr>
              <a:t>Communicate early—and often</a:t>
            </a:r>
          </a:p>
        </p:txBody>
      </p:sp>
      <p:sp>
        <p:nvSpPr>
          <p:cNvPr id="4" name="Slide Number Placeholder 3">
            <a:extLst>
              <a:ext uri="{FF2B5EF4-FFF2-40B4-BE49-F238E27FC236}">
                <a16:creationId xmlns:a16="http://schemas.microsoft.com/office/drawing/2014/main" id="{25102644-32AC-7ECD-DF71-FD512B53B309}"/>
              </a:ext>
            </a:extLst>
          </p:cNvPr>
          <p:cNvSpPr>
            <a:spLocks noGrp="1"/>
          </p:cNvSpPr>
          <p:nvPr>
            <p:ph type="sldNum" sz="quarter" idx="12"/>
          </p:nvPr>
        </p:nvSpPr>
        <p:spPr/>
        <p:txBody>
          <a:bodyPr/>
          <a:lstStyle/>
          <a:p>
            <a:fld id="{CC057153-B650-4DEB-B370-79DDCFDCE934}" type="slidenum">
              <a:rPr lang="en-US" smtClean="0"/>
              <a:t>12</a:t>
            </a:fld>
            <a:endParaRPr lang="en-US" dirty="0"/>
          </a:p>
        </p:txBody>
      </p:sp>
    </p:spTree>
    <p:extLst>
      <p:ext uri="{BB962C8B-B14F-4D97-AF65-F5344CB8AC3E}">
        <p14:creationId xmlns:p14="http://schemas.microsoft.com/office/powerpoint/2010/main" val="2094497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2792D16-FFE7-C8D2-8848-36C0E0886208}"/>
              </a:ext>
            </a:extLst>
          </p:cNvPr>
          <p:cNvSpPr txBox="1">
            <a:spLocks/>
          </p:cNvSpPr>
          <p:nvPr/>
        </p:nvSpPr>
        <p:spPr>
          <a:xfrm>
            <a:off x="4205363" y="2622121"/>
            <a:ext cx="3786731" cy="806880"/>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chemeClr val="bg1"/>
                </a:solidFill>
              </a:rPr>
              <a:t>Questions?</a:t>
            </a:r>
          </a:p>
        </p:txBody>
      </p:sp>
    </p:spTree>
    <p:extLst>
      <p:ext uri="{BB962C8B-B14F-4D97-AF65-F5344CB8AC3E}">
        <p14:creationId xmlns:p14="http://schemas.microsoft.com/office/powerpoint/2010/main" val="216232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BC5-51EF-14B7-01FA-04CA31DADD81}"/>
              </a:ext>
            </a:extLst>
          </p:cNvPr>
          <p:cNvSpPr>
            <a:spLocks noGrp="1"/>
          </p:cNvSpPr>
          <p:nvPr>
            <p:ph type="title"/>
          </p:nvPr>
        </p:nvSpPr>
        <p:spPr/>
        <p:txBody>
          <a:bodyPr/>
          <a:lstStyle/>
          <a:p>
            <a:r>
              <a:rPr lang="en-US" dirty="0">
                <a:solidFill>
                  <a:schemeClr val="bg1"/>
                </a:solidFill>
              </a:rPr>
              <a:t>Overview</a:t>
            </a:r>
          </a:p>
        </p:txBody>
      </p:sp>
      <p:sp>
        <p:nvSpPr>
          <p:cNvPr id="3" name="Content Placeholder 2">
            <a:extLst>
              <a:ext uri="{FF2B5EF4-FFF2-40B4-BE49-F238E27FC236}">
                <a16:creationId xmlns:a16="http://schemas.microsoft.com/office/drawing/2014/main" id="{AFA525CC-E186-631E-1026-E9F828B900B4}"/>
              </a:ext>
            </a:extLst>
          </p:cNvPr>
          <p:cNvSpPr>
            <a:spLocks noGrp="1"/>
          </p:cNvSpPr>
          <p:nvPr>
            <p:ph idx="1"/>
          </p:nvPr>
        </p:nvSpPr>
        <p:spPr/>
        <p:txBody>
          <a:bodyPr>
            <a:normAutofit/>
          </a:bodyPr>
          <a:lstStyle/>
          <a:p>
            <a:r>
              <a:rPr lang="en-US" sz="2800" dirty="0">
                <a:solidFill>
                  <a:schemeClr val="bg1"/>
                </a:solidFill>
              </a:rPr>
              <a:t>Why homeownership remains out of reach from many LMI households?</a:t>
            </a:r>
          </a:p>
          <a:p>
            <a:r>
              <a:rPr lang="en-US" sz="2800" dirty="0">
                <a:solidFill>
                  <a:schemeClr val="bg1"/>
                </a:solidFill>
              </a:rPr>
              <a:t>How HOME can support single-family homeownership</a:t>
            </a:r>
          </a:p>
          <a:p>
            <a:r>
              <a:rPr lang="en-US" sz="2800" dirty="0">
                <a:solidFill>
                  <a:schemeClr val="bg1"/>
                </a:solidFill>
              </a:rPr>
              <a:t>Examples and best practices from NCDA communities</a:t>
            </a:r>
          </a:p>
          <a:p>
            <a:r>
              <a:rPr lang="en-US" sz="2800" dirty="0">
                <a:solidFill>
                  <a:schemeClr val="bg1"/>
                </a:solidFill>
              </a:rPr>
              <a:t>Lessons learned and mistakes to avoid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9967DDE-EB6C-3CFB-5AF3-E81CAC0693F7}"/>
              </a:ext>
            </a:extLst>
          </p:cNvPr>
          <p:cNvSpPr>
            <a:spLocks noGrp="1"/>
          </p:cNvSpPr>
          <p:nvPr>
            <p:ph type="sldNum" sz="quarter" idx="12"/>
          </p:nvPr>
        </p:nvSpPr>
        <p:spPr/>
        <p:txBody>
          <a:bodyPr/>
          <a:lstStyle/>
          <a:p>
            <a:fld id="{CC057153-B650-4DEB-B370-79DDCFDCE934}" type="slidenum">
              <a:rPr lang="en-US" smtClean="0"/>
              <a:t>2</a:t>
            </a:fld>
            <a:endParaRPr lang="en-US" dirty="0"/>
          </a:p>
        </p:txBody>
      </p:sp>
    </p:spTree>
    <p:extLst>
      <p:ext uri="{BB962C8B-B14F-4D97-AF65-F5344CB8AC3E}">
        <p14:creationId xmlns:p14="http://schemas.microsoft.com/office/powerpoint/2010/main" val="420691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567A-50C5-327A-5F80-599A722E90AB}"/>
              </a:ext>
            </a:extLst>
          </p:cNvPr>
          <p:cNvSpPr>
            <a:spLocks noGrp="1"/>
          </p:cNvSpPr>
          <p:nvPr>
            <p:ph type="title"/>
          </p:nvPr>
        </p:nvSpPr>
        <p:spPr/>
        <p:txBody>
          <a:bodyPr/>
          <a:lstStyle/>
          <a:p>
            <a:r>
              <a:rPr lang="en-US" dirty="0">
                <a:solidFill>
                  <a:schemeClr val="bg1"/>
                </a:solidFill>
              </a:rPr>
              <a:t>Why Homeownership Is Out of Reach for Many LMI Households</a:t>
            </a:r>
          </a:p>
        </p:txBody>
      </p:sp>
      <p:sp>
        <p:nvSpPr>
          <p:cNvPr id="3" name="Content Placeholder 2">
            <a:extLst>
              <a:ext uri="{FF2B5EF4-FFF2-40B4-BE49-F238E27FC236}">
                <a16:creationId xmlns:a16="http://schemas.microsoft.com/office/drawing/2014/main" id="{1D12156B-C572-67D8-F7FD-E2D5008D53AA}"/>
              </a:ext>
            </a:extLst>
          </p:cNvPr>
          <p:cNvSpPr>
            <a:spLocks noGrp="1"/>
          </p:cNvSpPr>
          <p:nvPr>
            <p:ph idx="1"/>
          </p:nvPr>
        </p:nvSpPr>
        <p:spPr/>
        <p:txBody>
          <a:bodyPr>
            <a:normAutofit/>
          </a:bodyPr>
          <a:lstStyle/>
          <a:p>
            <a:r>
              <a:rPr lang="en-US" dirty="0">
                <a:solidFill>
                  <a:schemeClr val="bg1"/>
                </a:solidFill>
              </a:rPr>
              <a:t>75%+ of U.S. homes are unaffordable to the typical household and even higher for LMI families</a:t>
            </a:r>
          </a:p>
          <a:p>
            <a:r>
              <a:rPr lang="en-US" dirty="0">
                <a:solidFill>
                  <a:schemeClr val="bg1"/>
                </a:solidFill>
              </a:rPr>
              <a:t>Down payment savings often take 7+ years for first-time buyers</a:t>
            </a:r>
          </a:p>
          <a:p>
            <a:r>
              <a:rPr lang="en-US" dirty="0">
                <a:solidFill>
                  <a:schemeClr val="bg1"/>
                </a:solidFill>
              </a:rPr>
              <a:t>Housing costs are rising faster than incomes in most markets</a:t>
            </a:r>
          </a:p>
          <a:p>
            <a:r>
              <a:rPr lang="en-US" dirty="0">
                <a:solidFill>
                  <a:schemeClr val="bg1"/>
                </a:solidFill>
              </a:rPr>
              <a:t>LMI households and minority homeownership rates are less than higher-income and other non-minority households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chemeClr val="bg1"/>
              </a:solidFill>
              <a:effectLst/>
              <a:uLnTx/>
              <a:uFillTx/>
              <a:latin typeface="Neue Haas Grotesk Text Pro"/>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1400" dirty="0">
              <a:solidFill>
                <a:schemeClr val="bg1"/>
              </a:solidFill>
              <a:latin typeface="Neue Haas Grotesk Text Pro"/>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Neue Haas Grotesk Text Pro"/>
                <a:ea typeface="+mn-ea"/>
                <a:cs typeface="+mn-cs"/>
              </a:rPr>
              <a:t>Sources: Bankrate (2024–2025); NAHB; U.S. Census Bureau; Federal Reserve Bank of Atlanta; JPMorgan Chase Institute; National Association of Realtors.</a:t>
            </a:r>
          </a:p>
          <a:p>
            <a:pPr marL="0" indent="0">
              <a:buNone/>
            </a:pPr>
            <a:endParaRPr lang="en-US" dirty="0"/>
          </a:p>
        </p:txBody>
      </p:sp>
      <p:sp>
        <p:nvSpPr>
          <p:cNvPr id="4" name="Slide Number Placeholder 3">
            <a:extLst>
              <a:ext uri="{FF2B5EF4-FFF2-40B4-BE49-F238E27FC236}">
                <a16:creationId xmlns:a16="http://schemas.microsoft.com/office/drawing/2014/main" id="{484D2457-4DC0-A503-A9D5-901B1123CBEE}"/>
              </a:ext>
            </a:extLst>
          </p:cNvPr>
          <p:cNvSpPr>
            <a:spLocks noGrp="1"/>
          </p:cNvSpPr>
          <p:nvPr>
            <p:ph type="sldNum" sz="quarter" idx="12"/>
          </p:nvPr>
        </p:nvSpPr>
        <p:spPr/>
        <p:txBody>
          <a:bodyPr/>
          <a:lstStyle/>
          <a:p>
            <a:fld id="{CC057153-B650-4DEB-B370-79DDCFDCE934}" type="slidenum">
              <a:rPr lang="en-US" smtClean="0"/>
              <a:t>3</a:t>
            </a:fld>
            <a:endParaRPr lang="en-US" dirty="0"/>
          </a:p>
        </p:txBody>
      </p:sp>
    </p:spTree>
    <p:extLst>
      <p:ext uri="{BB962C8B-B14F-4D97-AF65-F5344CB8AC3E}">
        <p14:creationId xmlns:p14="http://schemas.microsoft.com/office/powerpoint/2010/main" val="39145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4D24-0D54-09C9-CE90-6849ABBF6CFF}"/>
              </a:ext>
            </a:extLst>
          </p:cNvPr>
          <p:cNvSpPr>
            <a:spLocks noGrp="1"/>
          </p:cNvSpPr>
          <p:nvPr>
            <p:ph type="title"/>
          </p:nvPr>
        </p:nvSpPr>
        <p:spPr/>
        <p:txBody>
          <a:bodyPr/>
          <a:lstStyle/>
          <a:p>
            <a:r>
              <a:rPr lang="en-US" dirty="0">
                <a:solidFill>
                  <a:schemeClr val="bg1"/>
                </a:solidFill>
              </a:rPr>
              <a:t>HOW HOME Supports Homeownership</a:t>
            </a:r>
          </a:p>
        </p:txBody>
      </p:sp>
      <p:sp>
        <p:nvSpPr>
          <p:cNvPr id="3" name="Content Placeholder 2">
            <a:extLst>
              <a:ext uri="{FF2B5EF4-FFF2-40B4-BE49-F238E27FC236}">
                <a16:creationId xmlns:a16="http://schemas.microsoft.com/office/drawing/2014/main" id="{60A05DD1-EB8F-CBA6-C851-CEFD67855E1E}"/>
              </a:ext>
            </a:extLst>
          </p:cNvPr>
          <p:cNvSpPr>
            <a:spLocks noGrp="1"/>
          </p:cNvSpPr>
          <p:nvPr>
            <p:ph idx="1"/>
          </p:nvPr>
        </p:nvSpPr>
        <p:spPr/>
        <p:txBody>
          <a:bodyPr>
            <a:normAutofit fontScale="85000" lnSpcReduction="20000"/>
          </a:bodyPr>
          <a:lstStyle/>
          <a:p>
            <a:r>
              <a:rPr lang="en-US" dirty="0">
                <a:solidFill>
                  <a:schemeClr val="bg1"/>
                </a:solidFill>
              </a:rPr>
              <a:t>Closes development and financing gaps</a:t>
            </a:r>
          </a:p>
          <a:p>
            <a:pPr lvl="1"/>
            <a:r>
              <a:rPr lang="en-US" dirty="0">
                <a:solidFill>
                  <a:schemeClr val="bg1"/>
                </a:solidFill>
              </a:rPr>
              <a:t>Acquisition, new constructions, and rehabilitation</a:t>
            </a:r>
          </a:p>
          <a:p>
            <a:r>
              <a:rPr lang="en-US" dirty="0">
                <a:solidFill>
                  <a:schemeClr val="bg1"/>
                </a:solidFill>
              </a:rPr>
              <a:t>Reduced upfront costs for buyers</a:t>
            </a:r>
          </a:p>
          <a:p>
            <a:pPr lvl="1"/>
            <a:r>
              <a:rPr lang="en-US" dirty="0">
                <a:solidFill>
                  <a:schemeClr val="bg1"/>
                </a:solidFill>
              </a:rPr>
              <a:t>Down payment and closing cost assistance</a:t>
            </a:r>
          </a:p>
          <a:p>
            <a:pPr lvl="1"/>
            <a:r>
              <a:rPr lang="en-US" dirty="0">
                <a:solidFill>
                  <a:schemeClr val="bg1"/>
                </a:solidFill>
              </a:rPr>
              <a:t>Buyer subsidies tied to affordability periods</a:t>
            </a:r>
          </a:p>
          <a:p>
            <a:r>
              <a:rPr lang="en-US" dirty="0">
                <a:solidFill>
                  <a:schemeClr val="bg1"/>
                </a:solidFill>
              </a:rPr>
              <a:t>Leverage strategic partnerships</a:t>
            </a:r>
          </a:p>
          <a:p>
            <a:pPr lvl="1"/>
            <a:r>
              <a:rPr lang="en-US" dirty="0">
                <a:solidFill>
                  <a:schemeClr val="bg1"/>
                </a:solidFill>
              </a:rPr>
              <a:t>For-profit and nonprofit developers</a:t>
            </a:r>
          </a:p>
          <a:p>
            <a:pPr lvl="1"/>
            <a:r>
              <a:rPr lang="en-US" dirty="0">
                <a:solidFill>
                  <a:schemeClr val="bg1"/>
                </a:solidFill>
              </a:rPr>
              <a:t>Community Housing Development Organizations (CHDOs)</a:t>
            </a:r>
          </a:p>
          <a:p>
            <a:pPr lvl="1"/>
            <a:r>
              <a:rPr lang="en-US" dirty="0">
                <a:solidFill>
                  <a:schemeClr val="bg1"/>
                </a:solidFill>
              </a:rPr>
              <a:t>HUD-approved counseling agencies</a:t>
            </a:r>
          </a:p>
          <a:p>
            <a:pPr lvl="1"/>
            <a:r>
              <a:rPr lang="en-US" dirty="0">
                <a:solidFill>
                  <a:schemeClr val="bg1"/>
                </a:solidFill>
              </a:rPr>
              <a:t>Land banks and land transfer programs </a:t>
            </a:r>
          </a:p>
          <a:p>
            <a:pPr lvl="1"/>
            <a:r>
              <a:rPr lang="en-US" dirty="0">
                <a:solidFill>
                  <a:schemeClr val="bg1"/>
                </a:solidFill>
              </a:rPr>
              <a:t>Community Land Trusts</a:t>
            </a:r>
          </a:p>
          <a:p>
            <a:pPr lvl="1"/>
            <a:r>
              <a:rPr lang="en-US" dirty="0">
                <a:solidFill>
                  <a:schemeClr val="bg1"/>
                </a:solidFill>
              </a:rPr>
              <a:t>Faith-Based Organizations with vacant or underutilized land</a:t>
            </a:r>
          </a:p>
          <a:p>
            <a:pPr lvl="1"/>
            <a:r>
              <a:rPr lang="en-US" dirty="0">
                <a:solidFill>
                  <a:schemeClr val="bg1"/>
                </a:solidFill>
              </a:rPr>
              <a:t>Public housing authorities</a:t>
            </a:r>
          </a:p>
          <a:p>
            <a:pPr lvl="1"/>
            <a:r>
              <a:rPr lang="en-US" dirty="0">
                <a:solidFill>
                  <a:schemeClr val="bg1"/>
                </a:solidFill>
              </a:rPr>
              <a:t>School districts and universities</a:t>
            </a:r>
          </a:p>
          <a:p>
            <a:pPr lvl="1"/>
            <a:endParaRPr lang="en-US" dirty="0"/>
          </a:p>
        </p:txBody>
      </p:sp>
      <p:sp>
        <p:nvSpPr>
          <p:cNvPr id="4" name="Slide Number Placeholder 3">
            <a:extLst>
              <a:ext uri="{FF2B5EF4-FFF2-40B4-BE49-F238E27FC236}">
                <a16:creationId xmlns:a16="http://schemas.microsoft.com/office/drawing/2014/main" id="{2CF1F72F-45E4-E9BB-09F8-C8549F3249B0}"/>
              </a:ext>
            </a:extLst>
          </p:cNvPr>
          <p:cNvSpPr>
            <a:spLocks noGrp="1"/>
          </p:cNvSpPr>
          <p:nvPr>
            <p:ph type="sldNum" sz="quarter" idx="12"/>
          </p:nvPr>
        </p:nvSpPr>
        <p:spPr/>
        <p:txBody>
          <a:bodyPr/>
          <a:lstStyle/>
          <a:p>
            <a:fld id="{CC057153-B650-4DEB-B370-79DDCFDCE934}" type="slidenum">
              <a:rPr lang="en-US" smtClean="0"/>
              <a:t>4</a:t>
            </a:fld>
            <a:endParaRPr lang="en-US" dirty="0"/>
          </a:p>
        </p:txBody>
      </p:sp>
    </p:spTree>
    <p:extLst>
      <p:ext uri="{BB962C8B-B14F-4D97-AF65-F5344CB8AC3E}">
        <p14:creationId xmlns:p14="http://schemas.microsoft.com/office/powerpoint/2010/main" val="1566044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E33D5-194C-4A56-D5DC-02EE1DECD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60514-B4E7-A037-2CAF-94BDCADB7B8C}"/>
              </a:ext>
            </a:extLst>
          </p:cNvPr>
          <p:cNvSpPr>
            <a:spLocks noGrp="1"/>
          </p:cNvSpPr>
          <p:nvPr>
            <p:ph type="title"/>
          </p:nvPr>
        </p:nvSpPr>
        <p:spPr/>
        <p:txBody>
          <a:bodyPr>
            <a:normAutofit/>
          </a:bodyPr>
          <a:lstStyle/>
          <a:p>
            <a:r>
              <a:rPr lang="en-US" dirty="0">
                <a:solidFill>
                  <a:schemeClr val="bg1"/>
                </a:solidFill>
              </a:rPr>
              <a:t>Funding Source Partners</a:t>
            </a:r>
          </a:p>
        </p:txBody>
      </p:sp>
      <p:sp>
        <p:nvSpPr>
          <p:cNvPr id="3" name="Content Placeholder 2">
            <a:extLst>
              <a:ext uri="{FF2B5EF4-FFF2-40B4-BE49-F238E27FC236}">
                <a16:creationId xmlns:a16="http://schemas.microsoft.com/office/drawing/2014/main" id="{F074403E-7545-985F-BDAC-B2D95D59ED85}"/>
              </a:ext>
            </a:extLst>
          </p:cNvPr>
          <p:cNvSpPr>
            <a:spLocks noGrp="1"/>
          </p:cNvSpPr>
          <p:nvPr>
            <p:ph idx="1"/>
          </p:nvPr>
        </p:nvSpPr>
        <p:spPr/>
        <p:txBody>
          <a:bodyPr>
            <a:normAutofit lnSpcReduction="10000"/>
          </a:bodyPr>
          <a:lstStyle/>
          <a:p>
            <a:pPr marL="228600" lvl="1" indent="0">
              <a:buNone/>
            </a:pPr>
            <a:r>
              <a:rPr lang="en-US" dirty="0">
                <a:solidFill>
                  <a:schemeClr val="bg1"/>
                </a:solidFill>
              </a:rPr>
              <a:t>HOME funds are most effective when leveraged with partners who bring capital to the table:</a:t>
            </a:r>
          </a:p>
          <a:p>
            <a:pPr lvl="1"/>
            <a:r>
              <a:rPr lang="en-US" dirty="0">
                <a:solidFill>
                  <a:schemeClr val="bg1"/>
                </a:solidFill>
              </a:rPr>
              <a:t>Developers (for-profit &amp; nonprofit) </a:t>
            </a:r>
          </a:p>
          <a:p>
            <a:pPr lvl="2"/>
            <a:r>
              <a:rPr lang="en-US" dirty="0">
                <a:solidFill>
                  <a:schemeClr val="bg1"/>
                </a:solidFill>
              </a:rPr>
              <a:t>Equity and project sponsorship</a:t>
            </a:r>
          </a:p>
          <a:p>
            <a:pPr lvl="1"/>
            <a:r>
              <a:rPr lang="en-US" dirty="0">
                <a:solidFill>
                  <a:schemeClr val="bg1"/>
                </a:solidFill>
              </a:rPr>
              <a:t>Lenders</a:t>
            </a:r>
          </a:p>
          <a:p>
            <a:pPr lvl="2"/>
            <a:r>
              <a:rPr lang="en-US" dirty="0">
                <a:solidFill>
                  <a:schemeClr val="bg1"/>
                </a:solidFill>
              </a:rPr>
              <a:t>Construction and permanent financing</a:t>
            </a:r>
          </a:p>
          <a:p>
            <a:pPr lvl="1"/>
            <a:r>
              <a:rPr lang="en-US" dirty="0">
                <a:solidFill>
                  <a:schemeClr val="bg1"/>
                </a:solidFill>
              </a:rPr>
              <a:t>Philanthropic and Impact Investments</a:t>
            </a:r>
          </a:p>
          <a:p>
            <a:pPr lvl="2"/>
            <a:r>
              <a:rPr lang="en-US" dirty="0">
                <a:solidFill>
                  <a:schemeClr val="bg1"/>
                </a:solidFill>
              </a:rPr>
              <a:t>Program-related investments, grants, soft capital</a:t>
            </a:r>
          </a:p>
          <a:p>
            <a:pPr lvl="1"/>
            <a:r>
              <a:rPr lang="en-US" dirty="0">
                <a:solidFill>
                  <a:schemeClr val="bg1"/>
                </a:solidFill>
              </a:rPr>
              <a:t>Housing Finance Agencies</a:t>
            </a:r>
          </a:p>
          <a:p>
            <a:pPr lvl="2"/>
            <a:r>
              <a:rPr lang="en-US" dirty="0">
                <a:solidFill>
                  <a:schemeClr val="bg1"/>
                </a:solidFill>
              </a:rPr>
              <a:t>Bond financing and Low Income Housing Tax Credits (LIHTCs)</a:t>
            </a:r>
          </a:p>
          <a:p>
            <a:pPr lvl="1"/>
            <a:r>
              <a:rPr lang="en-US" dirty="0">
                <a:solidFill>
                  <a:schemeClr val="bg1"/>
                </a:solidFill>
              </a:rPr>
              <a:t>Community Development Financial Institutions (CDFIs)</a:t>
            </a:r>
          </a:p>
          <a:p>
            <a:pPr lvl="2"/>
            <a:r>
              <a:rPr lang="en-US" dirty="0">
                <a:solidFill>
                  <a:schemeClr val="bg1"/>
                </a:solidFill>
              </a:rPr>
              <a:t>Flexible, mission-driven lending</a:t>
            </a:r>
          </a:p>
          <a:p>
            <a:pPr marL="228600" lvl="1" indent="0">
              <a:buNone/>
            </a:pPr>
            <a:endParaRPr lang="en-US" dirty="0"/>
          </a:p>
        </p:txBody>
      </p:sp>
      <p:sp>
        <p:nvSpPr>
          <p:cNvPr id="4" name="Slide Number Placeholder 3">
            <a:extLst>
              <a:ext uri="{FF2B5EF4-FFF2-40B4-BE49-F238E27FC236}">
                <a16:creationId xmlns:a16="http://schemas.microsoft.com/office/drawing/2014/main" id="{EB449DB2-1BD2-01E3-91D7-3E49D6BEE80B}"/>
              </a:ext>
            </a:extLst>
          </p:cNvPr>
          <p:cNvSpPr>
            <a:spLocks noGrp="1"/>
          </p:cNvSpPr>
          <p:nvPr>
            <p:ph type="sldNum" sz="quarter" idx="12"/>
          </p:nvPr>
        </p:nvSpPr>
        <p:spPr/>
        <p:txBody>
          <a:bodyPr/>
          <a:lstStyle/>
          <a:p>
            <a:fld id="{CC057153-B650-4DEB-B370-79DDCFDCE934}" type="slidenum">
              <a:rPr lang="en-US" smtClean="0"/>
              <a:t>5</a:t>
            </a:fld>
            <a:endParaRPr lang="en-US" dirty="0"/>
          </a:p>
        </p:txBody>
      </p:sp>
    </p:spTree>
    <p:extLst>
      <p:ext uri="{BB962C8B-B14F-4D97-AF65-F5344CB8AC3E}">
        <p14:creationId xmlns:p14="http://schemas.microsoft.com/office/powerpoint/2010/main" val="3423571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0A82050-7F79-DE4C-B5A2-C0D74EF060D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96" b="28344"/>
          <a:stretch>
            <a:fillRect/>
          </a:stretch>
        </p:blipFill>
        <p:spPr bwMode="auto">
          <a:xfrm>
            <a:off x="0" y="-39874"/>
            <a:ext cx="12191979" cy="68978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718335-0545-3AFD-5070-E7072C135346}"/>
              </a:ext>
            </a:extLst>
          </p:cNvPr>
          <p:cNvSpPr>
            <a:spLocks noGrp="1"/>
          </p:cNvSpPr>
          <p:nvPr>
            <p:ph type="title"/>
          </p:nvPr>
        </p:nvSpPr>
        <p:spPr>
          <a:xfrm>
            <a:off x="320038" y="255830"/>
            <a:ext cx="11740897" cy="1061981"/>
          </a:xfrm>
        </p:spPr>
        <p:txBody>
          <a:bodyPr vert="horz" lIns="91440" tIns="45720" rIns="91440" bIns="45720" rtlCol="0" anchor="t">
            <a:normAutofit fontScale="90000"/>
          </a:bodyPr>
          <a:lstStyle/>
          <a:p>
            <a:r>
              <a:rPr lang="en-US" sz="3400" b="1" dirty="0">
                <a:solidFill>
                  <a:schemeClr val="bg1"/>
                </a:solidFill>
              </a:rPr>
              <a:t>Examples and Best Practices From NCDA Communities </a:t>
            </a:r>
            <a:r>
              <a:rPr lang="en-US" b="1" dirty="0">
                <a:solidFill>
                  <a:schemeClr val="bg1"/>
                </a:solidFill>
              </a:rPr>
              <a:t>Housing Channel (CHDO) &amp; University of Texas at Arlington</a:t>
            </a:r>
            <a:br>
              <a:rPr lang="en-US" b="1" dirty="0">
                <a:solidFill>
                  <a:schemeClr val="bg1"/>
                </a:solidFill>
              </a:rPr>
            </a:br>
            <a:endParaRPr lang="en-US" sz="3400" b="1" dirty="0">
              <a:solidFill>
                <a:schemeClr val="bg1"/>
              </a:solidFill>
            </a:endParaRPr>
          </a:p>
        </p:txBody>
      </p:sp>
      <p:sp>
        <p:nvSpPr>
          <p:cNvPr id="4" name="Slide Number Placeholder 3">
            <a:extLst>
              <a:ext uri="{FF2B5EF4-FFF2-40B4-BE49-F238E27FC236}">
                <a16:creationId xmlns:a16="http://schemas.microsoft.com/office/drawing/2014/main" id="{1F4DDECD-51FF-ECAB-C1F5-E1B714D71FE6}"/>
              </a:ext>
            </a:extLst>
          </p:cNvPr>
          <p:cNvSpPr>
            <a:spLocks noGrp="1"/>
          </p:cNvSpPr>
          <p:nvPr>
            <p:ph type="sldNum" sz="quarter" idx="12"/>
          </p:nvPr>
        </p:nvSpPr>
        <p:spPr>
          <a:xfrm>
            <a:off x="11475720" y="6453002"/>
            <a:ext cx="585216" cy="365125"/>
          </a:xfrm>
        </p:spPr>
        <p:txBody>
          <a:bodyPr vert="horz" lIns="91440" tIns="45720" rIns="91440" bIns="45720" rtlCol="0" anchor="ctr">
            <a:normAutofit/>
          </a:bodyPr>
          <a:lstStyle/>
          <a:p>
            <a:pPr>
              <a:spcAft>
                <a:spcPts val="600"/>
              </a:spcAft>
            </a:pPr>
            <a:fld id="{CC057153-B650-4DEB-B370-79DDCFDCE934}" type="slidenum">
              <a:rPr lang="en-US" sz="1200">
                <a:solidFill>
                  <a:srgbClr val="FFFFFF"/>
                </a:solidFill>
              </a:rPr>
              <a:pPr>
                <a:spcAft>
                  <a:spcPts val="600"/>
                </a:spcAft>
              </a:pPr>
              <a:t>6</a:t>
            </a:fld>
            <a:endParaRPr lang="en-US" sz="1200" dirty="0">
              <a:solidFill>
                <a:srgbClr val="FFFFFF"/>
              </a:solidFill>
            </a:endParaRPr>
          </a:p>
        </p:txBody>
      </p:sp>
    </p:spTree>
    <p:extLst>
      <p:ext uri="{BB962C8B-B14F-4D97-AF65-F5344CB8AC3E}">
        <p14:creationId xmlns:p14="http://schemas.microsoft.com/office/powerpoint/2010/main" val="131434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51361F-F72D-265E-A472-19B6EF0D0A76}"/>
              </a:ext>
            </a:extLst>
          </p:cNvPr>
          <p:cNvSpPr>
            <a:spLocks noGrp="1"/>
          </p:cNvSpPr>
          <p:nvPr>
            <p:ph type="title"/>
          </p:nvPr>
        </p:nvSpPr>
        <p:spPr/>
        <p:txBody>
          <a:bodyPr/>
          <a:lstStyle/>
          <a:p>
            <a:r>
              <a:rPr lang="en-US" dirty="0">
                <a:solidFill>
                  <a:schemeClr val="bg1"/>
                </a:solidFill>
              </a:rPr>
              <a:t>CHDO &amp; University Partnership</a:t>
            </a:r>
            <a:endParaRPr lang="en-US" dirty="0"/>
          </a:p>
        </p:txBody>
      </p:sp>
      <p:pic>
        <p:nvPicPr>
          <p:cNvPr id="4" name="Picture 8" descr="A picture containing sky, outdoor, person, tree&#10;&#10;Description generated with very high confidence">
            <a:extLst>
              <a:ext uri="{FF2B5EF4-FFF2-40B4-BE49-F238E27FC236}">
                <a16:creationId xmlns:a16="http://schemas.microsoft.com/office/drawing/2014/main" id="{195F8879-4308-9BF5-1DC8-0FFC7E7BF1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59050" y="2368365"/>
            <a:ext cx="5372806" cy="4014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A group of people posing for a photo&#10;&#10;Description generated with very high confidence">
            <a:extLst>
              <a:ext uri="{FF2B5EF4-FFF2-40B4-BE49-F238E27FC236}">
                <a16:creationId xmlns:a16="http://schemas.microsoft.com/office/drawing/2014/main" id="{E67CD9C2-7537-26D7-F2FF-3BAF47229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10" r="8714" b="-3"/>
          <a:stretch>
            <a:fillRect/>
          </a:stretch>
        </p:blipFill>
        <p:spPr bwMode="auto">
          <a:xfrm>
            <a:off x="0" y="3740000"/>
            <a:ext cx="3355984" cy="3123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close up of text on a white background&#10;&#10;Description generated with high confidence">
            <a:extLst>
              <a:ext uri="{FF2B5EF4-FFF2-40B4-BE49-F238E27FC236}">
                <a16:creationId xmlns:a16="http://schemas.microsoft.com/office/drawing/2014/main" id="{888379A9-1136-C968-186E-08957C085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031" y="1666589"/>
            <a:ext cx="5372806" cy="209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9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573783-4F24-C149-429C-17D14E6F684D}"/>
              </a:ext>
            </a:extLst>
          </p:cNvPr>
          <p:cNvSpPr>
            <a:spLocks noGrp="1"/>
          </p:cNvSpPr>
          <p:nvPr>
            <p:ph type="ctrTitle"/>
          </p:nvPr>
        </p:nvSpPr>
        <p:spPr>
          <a:xfrm>
            <a:off x="609599" y="5271784"/>
            <a:ext cx="6941736" cy="1178688"/>
          </a:xfrm>
        </p:spPr>
        <p:txBody>
          <a:bodyPr anchor="ctr">
            <a:normAutofit fontScale="90000"/>
          </a:bodyPr>
          <a:lstStyle/>
          <a:p>
            <a:pPr algn="l"/>
            <a:r>
              <a:rPr lang="en-US" dirty="0">
                <a:solidFill>
                  <a:schemeClr val="bg1"/>
                </a:solidFill>
              </a:rPr>
              <a:t>New Single-Family Housing</a:t>
            </a:r>
          </a:p>
        </p:txBody>
      </p:sp>
      <p:sp>
        <p:nvSpPr>
          <p:cNvPr id="8" name="Subtitle 7">
            <a:extLst>
              <a:ext uri="{FF2B5EF4-FFF2-40B4-BE49-F238E27FC236}">
                <a16:creationId xmlns:a16="http://schemas.microsoft.com/office/drawing/2014/main" id="{DD23EED6-CD0C-8D3E-4FA9-CD3E609C1A65}"/>
              </a:ext>
            </a:extLst>
          </p:cNvPr>
          <p:cNvSpPr>
            <a:spLocks noGrp="1"/>
          </p:cNvSpPr>
          <p:nvPr>
            <p:ph type="subTitle" idx="1"/>
          </p:nvPr>
        </p:nvSpPr>
        <p:spPr>
          <a:xfrm>
            <a:off x="6256925" y="5271784"/>
            <a:ext cx="4359615" cy="1178688"/>
          </a:xfrm>
        </p:spPr>
        <p:txBody>
          <a:bodyPr anchor="ctr">
            <a:normAutofit fontScale="85000" lnSpcReduction="20000"/>
          </a:bodyPr>
          <a:lstStyle/>
          <a:p>
            <a:pPr algn="r">
              <a:lnSpc>
                <a:spcPct val="110000"/>
              </a:lnSpc>
            </a:pPr>
            <a:r>
              <a:rPr lang="en-US" b="1" dirty="0">
                <a:solidFill>
                  <a:schemeClr val="bg1"/>
                </a:solidFill>
              </a:rPr>
              <a:t>47 Townhomes </a:t>
            </a:r>
          </a:p>
          <a:p>
            <a:pPr algn="r">
              <a:lnSpc>
                <a:spcPct val="110000"/>
              </a:lnSpc>
            </a:pPr>
            <a:r>
              <a:rPr lang="en-US" b="1" dirty="0">
                <a:solidFill>
                  <a:schemeClr val="bg1"/>
                </a:solidFill>
              </a:rPr>
              <a:t>Three commercial sites </a:t>
            </a:r>
          </a:p>
          <a:p>
            <a:pPr algn="r">
              <a:lnSpc>
                <a:spcPct val="110000"/>
              </a:lnSpc>
            </a:pPr>
            <a:r>
              <a:rPr lang="en-US" b="1" dirty="0">
                <a:solidFill>
                  <a:schemeClr val="bg1"/>
                </a:solidFill>
              </a:rPr>
              <a:t>21,000 sq. ft. of greenspace</a:t>
            </a:r>
          </a:p>
        </p:txBody>
      </p:sp>
      <p:pic>
        <p:nvPicPr>
          <p:cNvPr id="6" name="Picture 5">
            <a:extLst>
              <a:ext uri="{FF2B5EF4-FFF2-40B4-BE49-F238E27FC236}">
                <a16:creationId xmlns:a16="http://schemas.microsoft.com/office/drawing/2014/main" id="{D82E01F0-DFAD-2D2D-DD2D-3AE0386B5D93}"/>
              </a:ext>
            </a:extLst>
          </p:cNvPr>
          <p:cNvPicPr>
            <a:picLocks noChangeAspect="1"/>
          </p:cNvPicPr>
          <p:nvPr/>
        </p:nvPicPr>
        <p:blipFill>
          <a:blip r:embed="rId3">
            <a:extLst>
              <a:ext uri="{28A0092B-C50C-407E-A947-70E740481C1C}">
                <a14:useLocalDpi xmlns:a14="http://schemas.microsoft.com/office/drawing/2010/main" val="0"/>
              </a:ext>
            </a:extLst>
          </a:blip>
          <a:srcRect l="5667" r="1604" b="-2"/>
          <a:stretch>
            <a:fillRect/>
          </a:stretch>
        </p:blipFill>
        <p:spPr>
          <a:xfrm>
            <a:off x="20" y="10"/>
            <a:ext cx="6068568" cy="4908375"/>
          </a:xfrm>
          <a:prstGeom prst="rect">
            <a:avLst/>
          </a:prstGeom>
        </p:spPr>
      </p:pic>
      <p:pic>
        <p:nvPicPr>
          <p:cNvPr id="5" name="Picture 6" descr="A building with many windows&#10;&#10;AI-generated content may be incorrect.">
            <a:extLst>
              <a:ext uri="{FF2B5EF4-FFF2-40B4-BE49-F238E27FC236}">
                <a16:creationId xmlns:a16="http://schemas.microsoft.com/office/drawing/2014/main" id="{C2953C76-6770-BF93-9EA9-D3FA15BF9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735" r="-3" b="5107"/>
          <a:stretch>
            <a:fillRect/>
          </a:stretch>
        </p:blipFill>
        <p:spPr bwMode="auto">
          <a:xfrm>
            <a:off x="6123356" y="10"/>
            <a:ext cx="6068588" cy="49083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5FB92FD-93CD-12BC-5B72-0C74D469225A}"/>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smtClean="0"/>
              <a:pPr>
                <a:spcAft>
                  <a:spcPts val="600"/>
                </a:spcAft>
              </a:pPr>
              <a:t>8</a:t>
            </a:fld>
            <a:endParaRPr lang="en-US" dirty="0"/>
          </a:p>
        </p:txBody>
      </p:sp>
    </p:spTree>
    <p:extLst>
      <p:ext uri="{BB962C8B-B14F-4D97-AF65-F5344CB8AC3E}">
        <p14:creationId xmlns:p14="http://schemas.microsoft.com/office/powerpoint/2010/main" val="316895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DB2710-D7E0-D6A1-C6EA-FAD2EA6FADD5}"/>
              </a:ext>
            </a:extLst>
          </p:cNvPr>
          <p:cNvSpPr>
            <a:spLocks noGrp="1"/>
          </p:cNvSpPr>
          <p:nvPr>
            <p:ph type="ctrTitle"/>
          </p:nvPr>
        </p:nvSpPr>
        <p:spPr>
          <a:xfrm>
            <a:off x="1707393" y="6635564"/>
            <a:ext cx="8728364" cy="756184"/>
          </a:xfrm>
        </p:spPr>
        <p:txBody>
          <a:bodyPr>
            <a:normAutofit fontScale="90000"/>
          </a:bodyPr>
          <a:lstStyle/>
          <a:p>
            <a:pPr>
              <a:lnSpc>
                <a:spcPct val="110000"/>
              </a:lnSpc>
            </a:pPr>
            <a:r>
              <a:rPr lang="en-US" sz="2200" b="1" dirty="0">
                <a:solidFill>
                  <a:schemeClr val="bg1"/>
                </a:solidFill>
              </a:rPr>
              <a:t>West Dallas Revitalization Project</a:t>
            </a:r>
            <a:br>
              <a:rPr lang="en-US" sz="2200" dirty="0">
                <a:solidFill>
                  <a:schemeClr val="bg1"/>
                </a:solidFill>
              </a:rPr>
            </a:br>
            <a:r>
              <a:rPr lang="en-US" sz="2200" b="0" dirty="0">
                <a:solidFill>
                  <a:schemeClr val="bg1"/>
                </a:solidFill>
              </a:rPr>
              <a:t>Builders of Hope CDC (CHDO)</a:t>
            </a:r>
            <a:br>
              <a:rPr lang="en-US" sz="2200" b="0" dirty="0">
                <a:solidFill>
                  <a:schemeClr val="bg1"/>
                </a:solidFill>
              </a:rPr>
            </a:br>
            <a:r>
              <a:rPr lang="en-US" sz="2200" b="0" dirty="0">
                <a:solidFill>
                  <a:schemeClr val="bg1"/>
                </a:solidFill>
              </a:rPr>
              <a:t>20 City Land Transfer Infill lots sold below market </a:t>
            </a:r>
            <a:br>
              <a:rPr lang="en-US" sz="2200" b="0" dirty="0">
                <a:solidFill>
                  <a:schemeClr val="bg1"/>
                </a:solidFill>
              </a:rPr>
            </a:br>
            <a:r>
              <a:rPr lang="en-US" sz="2200" b="0" dirty="0">
                <a:solidFill>
                  <a:schemeClr val="bg1"/>
                </a:solidFill>
              </a:rPr>
              <a:t>All HOME-assisted homes sold to 60-80% AMI households</a:t>
            </a:r>
            <a:br>
              <a:rPr lang="en-US" sz="2200" b="0" dirty="0">
                <a:solidFill>
                  <a:schemeClr val="bg1"/>
                </a:solidFill>
              </a:rPr>
            </a:br>
            <a:r>
              <a:rPr lang="en-US" sz="2200" b="0" dirty="0">
                <a:solidFill>
                  <a:schemeClr val="bg1"/>
                </a:solidFill>
              </a:rPr>
              <a:t>Sales price mid $200k</a:t>
            </a:r>
            <a:br>
              <a:rPr lang="en-US" sz="800" dirty="0">
                <a:solidFill>
                  <a:schemeClr val="bg1"/>
                </a:solidFill>
              </a:rPr>
            </a:br>
            <a:endParaRPr lang="en-US" sz="3600" dirty="0">
              <a:solidFill>
                <a:schemeClr val="bg1"/>
              </a:solidFill>
            </a:endParaRPr>
          </a:p>
        </p:txBody>
      </p:sp>
      <p:pic>
        <p:nvPicPr>
          <p:cNvPr id="4100" name="Picture 4" descr="A newly constructed house with a black roof, white walls, a black front door, and a two-car garage. The property is enclosed by a wooden fence and features a small front yard with a concrete porch. The house is situated in a neighborhood with other h">
            <a:extLst>
              <a:ext uri="{FF2B5EF4-FFF2-40B4-BE49-F238E27FC236}">
                <a16:creationId xmlns:a16="http://schemas.microsoft.com/office/drawing/2014/main" id="{7BBBA754-A545-ECCB-F720-46030237B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94" r="9969" b="3"/>
          <a:stretch>
            <a:fillRect/>
          </a:stretch>
        </p:blipFill>
        <p:spPr bwMode="auto">
          <a:xfrm>
            <a:off x="6121908" y="-1"/>
            <a:ext cx="6070095" cy="49083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modern house with white brick and siding exterior, black window and door frames, a black front door with the house number 1503, a small front yard with a young tree, concrete pathway, and a blue sky background.">
            <a:extLst>
              <a:ext uri="{FF2B5EF4-FFF2-40B4-BE49-F238E27FC236}">
                <a16:creationId xmlns:a16="http://schemas.microsoft.com/office/drawing/2014/main" id="{22CA67AE-251C-302B-404D-2E915FEEC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23" r="8340" b="3"/>
          <a:stretch>
            <a:fillRect/>
          </a:stretch>
        </p:blipFill>
        <p:spPr bwMode="auto">
          <a:xfrm>
            <a:off x="0" y="0"/>
            <a:ext cx="6070094" cy="49083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CACC704-1CE4-1192-98D5-5551C00C1C9C}"/>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smtClean="0"/>
              <a:pPr>
                <a:spcAft>
                  <a:spcPts val="600"/>
                </a:spcAft>
              </a:pPr>
              <a:t>9</a:t>
            </a:fld>
            <a:endParaRPr lang="en-US" dirty="0"/>
          </a:p>
        </p:txBody>
      </p:sp>
    </p:spTree>
    <p:extLst>
      <p:ext uri="{BB962C8B-B14F-4D97-AF65-F5344CB8AC3E}">
        <p14:creationId xmlns:p14="http://schemas.microsoft.com/office/powerpoint/2010/main" val="3210492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0852D7A1C32D4B80992F84565A7DDC" ma:contentTypeVersion="10" ma:contentTypeDescription="Create a new document." ma:contentTypeScope="" ma:versionID="211fc3610d130e960efc7ddc86f756d1">
  <xsd:schema xmlns:xsd="http://www.w3.org/2001/XMLSchema" xmlns:xs="http://www.w3.org/2001/XMLSchema" xmlns:p="http://schemas.microsoft.com/office/2006/metadata/properties" xmlns:ns3="e1602124-c97a-4d09-8946-f0edd09038bf" targetNamespace="http://schemas.microsoft.com/office/2006/metadata/properties" ma:root="true" ma:fieldsID="d631a9c3f6961483c50e3b1e9869dc5e" ns3:_="">
    <xsd:import namespace="e1602124-c97a-4d09-8946-f0edd09038b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602124-c97a-4d09-8946-f0edd09038b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1602124-c97a-4d09-8946-f0edd09038bf" xsi:nil="true"/>
  </documentManagement>
</p:properties>
</file>

<file path=customXml/itemProps1.xml><?xml version="1.0" encoding="utf-8"?>
<ds:datastoreItem xmlns:ds="http://schemas.openxmlformats.org/officeDocument/2006/customXml" ds:itemID="{9536917F-6C19-47F0-867F-EA84A7179962}">
  <ds:schemaRefs>
    <ds:schemaRef ds:uri="http://schemas.microsoft.com/sharepoint/v3/contenttype/forms"/>
  </ds:schemaRefs>
</ds:datastoreItem>
</file>

<file path=customXml/itemProps2.xml><?xml version="1.0" encoding="utf-8"?>
<ds:datastoreItem xmlns:ds="http://schemas.openxmlformats.org/officeDocument/2006/customXml" ds:itemID="{75F66E1A-0268-439C-8F89-796492782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602124-c97a-4d09-8946-f0edd09038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C4B6D9-6E88-46ED-8547-F2939C8FB9BD}">
  <ds:schemaRefs>
    <ds:schemaRef ds:uri="http://schemas.microsoft.com/office/infopath/2007/PartnerControls"/>
    <ds:schemaRef ds:uri="http://purl.org/dc/dcmitype/"/>
    <ds:schemaRef ds:uri="http://schemas.microsoft.com/office/2006/documentManagement/types"/>
    <ds:schemaRef ds:uri="http://purl.org/dc/terms/"/>
    <ds:schemaRef ds:uri="e1602124-c97a-4d09-8946-f0edd09038bf"/>
    <ds:schemaRef ds:uri="http://www.w3.org/XML/1998/namespace"/>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618</TotalTime>
  <Words>1331</Words>
  <Application>Microsoft Office PowerPoint</Application>
  <PresentationFormat>Widescreen</PresentationFormat>
  <Paragraphs>133</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Using HOME for Single-Family Homeownership</vt:lpstr>
      <vt:lpstr>Overview</vt:lpstr>
      <vt:lpstr>Why Homeownership Is Out of Reach for Many LMI Households</vt:lpstr>
      <vt:lpstr>HOW HOME Supports Homeownership</vt:lpstr>
      <vt:lpstr>Funding Source Partners</vt:lpstr>
      <vt:lpstr>Examples and Best Practices From NCDA Communities Housing Channel (CHDO) &amp; University of Texas at Arlington </vt:lpstr>
      <vt:lpstr>CHDO &amp; University Partnership</vt:lpstr>
      <vt:lpstr>New Single-Family Housing</vt:lpstr>
      <vt:lpstr>West Dallas Revitalization Project Builders of Hope CDC (CHDO) 20 City Land Transfer Infill lots sold below market  All HOME-assisted homes sold to 60-80% AMI households Sales price mid $200k </vt:lpstr>
      <vt:lpstr>Five Mile Neighborhood Infill Project Notre Dame Place, Inc (CHDO) 99 City Land Transfer Infill lots sold below market 40 HOME-assisted homes at (60-80% AMI) and remaining (80-120% AMI)</vt:lpstr>
      <vt:lpstr>Lessons Learned and Mistakes to Avoid</vt:lpstr>
      <vt:lpstr>Cont’d - Lessons Learned and Mistakes to Avoid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NCDA PowerPoint Template</dc:title>
  <dc:creator>MELISSA HORR</dc:creator>
  <cp:lastModifiedBy>Darwin Wade</cp:lastModifiedBy>
  <cp:revision>29</cp:revision>
  <dcterms:created xsi:type="dcterms:W3CDTF">2022-02-23T18:33:08Z</dcterms:created>
  <dcterms:modified xsi:type="dcterms:W3CDTF">2026-02-01T23:38:18Z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0x010100260852D7A1C32D4B80992F84565A7DDC</vt:lpwstr>
  </property>
</Properties>
</file>